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</p:sldMasterIdLst>
  <p:sldIdLst>
    <p:sldId id="306" r:id="rId4"/>
    <p:sldId id="256" r:id="rId5"/>
    <p:sldId id="261" r:id="rId6"/>
    <p:sldId id="274" r:id="rId7"/>
    <p:sldId id="267" r:id="rId8"/>
    <p:sldId id="268" r:id="rId9"/>
    <p:sldId id="262" r:id="rId10"/>
    <p:sldId id="269" r:id="rId11"/>
    <p:sldId id="271" r:id="rId12"/>
    <p:sldId id="257" r:id="rId13"/>
    <p:sldId id="260" r:id="rId14"/>
    <p:sldId id="263" r:id="rId15"/>
    <p:sldId id="264" r:id="rId16"/>
    <p:sldId id="266" r:id="rId17"/>
    <p:sldId id="265" r:id="rId18"/>
    <p:sldId id="285" r:id="rId19"/>
    <p:sldId id="286" r:id="rId20"/>
    <p:sldId id="278" r:id="rId21"/>
    <p:sldId id="299" r:id="rId22"/>
    <p:sldId id="300" r:id="rId23"/>
    <p:sldId id="276" r:id="rId24"/>
    <p:sldId id="277" r:id="rId25"/>
    <p:sldId id="280" r:id="rId26"/>
    <p:sldId id="287" r:id="rId27"/>
    <p:sldId id="297" r:id="rId28"/>
    <p:sldId id="296" r:id="rId29"/>
    <p:sldId id="301" r:id="rId30"/>
    <p:sldId id="303" r:id="rId31"/>
    <p:sldId id="30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54" autoAdjust="0"/>
    <p:restoredTop sz="96327"/>
  </p:normalViewPr>
  <p:slideViewPr>
    <p:cSldViewPr snapToGrid="0">
      <p:cViewPr varScale="1">
        <p:scale>
          <a:sx n="69" d="100"/>
          <a:sy n="69" d="100"/>
        </p:scale>
        <p:origin x="8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ni Mchunu" userId="a875b232-f1a6-426b-9e16-dea4f7327924" providerId="ADAL" clId="{858769A1-7DBE-49C6-ABE0-1803A44FC2E3}"/>
    <pc:docChg chg="delSld">
      <pc:chgData name="Boni Mchunu" userId="a875b232-f1a6-426b-9e16-dea4f7327924" providerId="ADAL" clId="{858769A1-7DBE-49C6-ABE0-1803A44FC2E3}" dt="2023-02-13T08:45:40.612" v="0" actId="47"/>
      <pc:docMkLst>
        <pc:docMk/>
      </pc:docMkLst>
      <pc:sldChg chg="del">
        <pc:chgData name="Boni Mchunu" userId="a875b232-f1a6-426b-9e16-dea4f7327924" providerId="ADAL" clId="{858769A1-7DBE-49C6-ABE0-1803A44FC2E3}" dt="2023-02-13T08:45:40.612" v="0" actId="47"/>
        <pc:sldMkLst>
          <pc:docMk/>
          <pc:sldMk cId="2599280932" sldId="30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BA4A5-153D-BFEF-1049-7AC3BB1A0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1F818-43C9-0D2C-D60F-7F2E09FE6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C9C2D-B159-72C3-5BD0-9B5DBC886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B6C2-E2B0-4D36-BFF1-4FEAB5DE8044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27A39-A31B-F895-C8CC-13DAD915B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3227B-5155-3A6C-312F-7667AB6A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F533-7CE1-41A6-B180-EF8DC41AE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59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082C5-1C35-90AB-E922-46517F8FA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6D6D2-1CC4-7A28-802E-2957A5CF4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7F46A-793C-80CD-09D3-DE533C239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B6C2-E2B0-4D36-BFF1-4FEAB5DE8044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3A74F-B991-BB58-4DF3-D8E10E20E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A811D-745C-865E-C871-E63EA22E3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F533-7CE1-41A6-B180-EF8DC41AE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D0B874-6E50-B58A-ED7A-B5E9CC71B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F41E7F-6CFB-96AD-7C65-EE5708961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2457D-764F-505E-DA9D-5CE3D405F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B6C2-E2B0-4D36-BFF1-4FEAB5DE8044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116D2-077C-CBFA-8683-65EAEF6FF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02259-B44B-55A9-EAD3-D6BEE3E6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F533-7CE1-41A6-B180-EF8DC41AE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51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7774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459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9546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9065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381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9302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8651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285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839D-7780-8196-531F-28EAA4F50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8E85-13F0-2335-7A7D-E9F44475D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967E9-992C-038B-2FE3-7DEAAA9B9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B6C2-E2B0-4D36-BFF1-4FEAB5DE8044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9B9CD-AE3C-9901-636C-6B6732DFE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F3396-75B4-8CC9-84F4-4C5077465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F533-7CE1-41A6-B180-EF8DC41AE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2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1410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0988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A2206-34DB-55A5-83BB-3ED41FA8F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3B0CD-1374-6BEB-C150-9A3E626E1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51D9B-9941-A8B3-57A4-274738524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B6C2-E2B0-4D36-BFF1-4FEAB5DE8044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1373A-93D9-FF68-44A3-DCD9DE82E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1AC27-7799-8F27-9B8C-23B539FB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F533-7CE1-41A6-B180-EF8DC41AE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9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A4252-04F3-B3F1-08E9-08E2C6ECA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AF342-BB0C-699B-8DFE-78E0117C5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57F4A-41FF-3531-BA9D-63BC34B03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24746-9936-2791-4672-4FB7BB043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B6C2-E2B0-4D36-BFF1-4FEAB5DE8044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3C33A-1BAD-E16D-6980-DCD38CC72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2CFE0-A7D5-B5C6-CFD8-B3B9EC4D2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F533-7CE1-41A6-B180-EF8DC41AE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0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841AA-D124-DAB7-6B65-B11CD0E7F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94C0A-41F8-AF05-D749-F7F4A3434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97959-32A4-126D-C59E-303357CF2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60A5D5-D2D6-9577-B3CA-A2E95E2A22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07D12D-BC44-09DD-F1DB-6664CF5E90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E438E5-C8B8-4ECE-2996-25B4EC86B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B6C2-E2B0-4D36-BFF1-4FEAB5DE8044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AD2912-01E7-BB63-FDBB-374FB4B8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C29053-58C8-A507-82AE-2EDD878FC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F533-7CE1-41A6-B180-EF8DC41AE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42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0AF97-9D9A-1430-57D1-A0E02332C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0431AD-69E3-5ADB-6670-FAE282514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B6C2-E2B0-4D36-BFF1-4FEAB5DE8044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DAB8B-EBA5-B2F5-4146-A3E6CE56C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BA5855-E937-37DC-FAC9-FC4F3A73D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F533-7CE1-41A6-B180-EF8DC41AE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28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F6AA3C-10EE-C99B-30DB-35EAC1968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B6C2-E2B0-4D36-BFF1-4FEAB5DE8044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9A2DCA-3F55-EBE4-CC83-D595618E7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F3750-F569-E88A-8186-8ABF22A30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F533-7CE1-41A6-B180-EF8DC41AE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6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502C7-D897-0360-4D61-AE4A9EF0A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2F00F-408A-9BC7-0151-33C7C6AC7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77D62C-623C-FE0E-E671-CC63F353B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BC41E-F86C-A0C3-7084-ED7404211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B6C2-E2B0-4D36-BFF1-4FEAB5DE8044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FEFB4-E849-DFC4-6C3F-C1A853AC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56DEF-B97F-C5EC-2DE1-CA3CA7A37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F533-7CE1-41A6-B180-EF8DC41AE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0792E-B998-6A92-F1BE-DABE332A2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13B6E4-AF0D-43FB-C897-D4EC4099B9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EE08-7B9E-F018-1C6D-83A85D553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EA109-2C47-8AFC-B57F-D7426F25A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B6C2-E2B0-4D36-BFF1-4FEAB5DE8044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B74A8-FC5E-6BA0-D256-9BFA5A8DC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5F38F-BC65-734B-8A8F-C5D3BEBA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F533-7CE1-41A6-B180-EF8DC41AE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4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2DF21E-5269-8615-C740-9C1EA114A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464FB-A5E6-9F26-8CC5-63A946464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43A85-E438-4528-6296-A76790934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1B6C2-E2B0-4D36-BFF1-4FEAB5DE8044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172C9-FE4F-B45B-4244-2ABCB6B7E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2137B-E5E8-9C68-A753-8FC41CD0C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3F533-7CE1-41A6-B180-EF8DC41AE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1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995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4" y="0"/>
            <a:ext cx="12190475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9497" y="2350719"/>
            <a:ext cx="9573005" cy="1183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77021" y="2046541"/>
            <a:ext cx="9568815" cy="3554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94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C59CBD8-045C-07F5-9AAB-AF8C25CE8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267" y="457200"/>
            <a:ext cx="6049466" cy="594360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3B87207D-D161-E1FC-8866-BFC6218C4964}"/>
              </a:ext>
            </a:extLst>
          </p:cNvPr>
          <p:cNvSpPr txBox="1">
            <a:spLocks/>
          </p:cNvSpPr>
          <p:nvPr/>
        </p:nvSpPr>
        <p:spPr>
          <a:xfrm>
            <a:off x="0" y="6400800"/>
            <a:ext cx="4330262" cy="683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Boni Mchunu – Managing Director  ECR</a:t>
            </a:r>
          </a:p>
        </p:txBody>
      </p:sp>
    </p:spTree>
    <p:extLst>
      <p:ext uri="{BB962C8B-B14F-4D97-AF65-F5344CB8AC3E}">
        <p14:creationId xmlns:p14="http://schemas.microsoft.com/office/powerpoint/2010/main" val="1340748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3C2657-8CAC-9578-B185-21F36D4DA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490" y="1967265"/>
            <a:ext cx="2777987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Misconceptions that brands have about radio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CAD7797-3D23-655F-43B5-797FDCA90D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5440" y="643466"/>
            <a:ext cx="4964451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55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3C2657-8CAC-9578-B185-21F36D4DA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ONE LISTENS TO RADIO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9E87BBC-098B-5F0F-5A60-9B01D7FEE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7" y="2897980"/>
            <a:ext cx="5455917" cy="305531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Text&#10;&#10;Description automatically generated with low confidence">
            <a:extLst>
              <a:ext uri="{FF2B5EF4-FFF2-40B4-BE49-F238E27FC236}">
                <a16:creationId xmlns:a16="http://schemas.microsoft.com/office/drawing/2014/main" id="{1D013EED-1B2A-35C8-6910-6C860D424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45073" y="2959359"/>
            <a:ext cx="5455917" cy="293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1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3C2657-8CAC-9578-B185-21F36D4DA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EVERYBODY IS WORKING FROM HOME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C8B42AF-0B4D-A58C-FF46-382613D27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567" y="2884340"/>
            <a:ext cx="5455917" cy="308259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C317E60-56FE-6DDE-A55C-8B2BE20B0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2986638"/>
            <a:ext cx="5455917" cy="287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27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3C2657-8CAC-9578-B185-21F36D4DA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RADIO HAS A LOW REACH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33A3483-DC94-ADA0-2363-ED284409C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7" y="2850241"/>
            <a:ext cx="5455917" cy="3150791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3ECED2B-E3DD-A37D-520E-CA2B67637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2979818"/>
            <a:ext cx="5455917" cy="289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95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3C2657-8CAC-9578-B185-21F36D4DA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54731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ARE DIGITAL AUDIENCE SHARE EQUAL TO RADIO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C1E71B7-F543-407C-5626-761399483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551" y="2879423"/>
            <a:ext cx="5559480" cy="30855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3A7F8B-6F39-43B2-C10A-F7740A502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51" y="2879423"/>
            <a:ext cx="5546955" cy="309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7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3C2657-8CAC-9578-B185-21F36D4DA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ARE DIGITAL AUDIENCE </a:t>
            </a:r>
            <a:r>
              <a:rPr lang="en-US">
                <a:solidFill>
                  <a:srgbClr val="FFFFFF"/>
                </a:solidFill>
              </a:rPr>
              <a:t>SHARE EQUAL </a:t>
            </a:r>
            <a:r>
              <a:rPr lang="en-US" dirty="0">
                <a:solidFill>
                  <a:srgbClr val="FFFFFF"/>
                </a:solidFill>
              </a:rPr>
              <a:t>TO RADIO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AEE1E7C-52DD-E20E-2963-CCBB43E41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59" y="3073355"/>
            <a:ext cx="5722749" cy="31810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5B6E95-E5F4-5126-9991-9E38754C3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904" y="3073355"/>
            <a:ext cx="5173301" cy="318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91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" y="0"/>
              <a:ext cx="12190475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26880"/>
              <a:ext cx="12191999" cy="563111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72333" y="3092653"/>
            <a:ext cx="648716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000" spc="-110" dirty="0">
                <a:solidFill>
                  <a:srgbClr val="000000"/>
                </a:solidFill>
              </a:rPr>
              <a:t>RADIO’S STORY TODAY</a:t>
            </a:r>
            <a:endParaRPr sz="6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7529" y="2350719"/>
            <a:ext cx="753237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326515" marR="5080" indent="-1314450">
              <a:lnSpc>
                <a:spcPts val="4320"/>
              </a:lnSpc>
              <a:spcBef>
                <a:spcPts val="640"/>
              </a:spcBef>
              <a:tabLst>
                <a:tab pos="5561965" algn="l"/>
              </a:tabLst>
            </a:pPr>
            <a:r>
              <a:rPr spc="-10" dirty="0"/>
              <a:t>Ra</a:t>
            </a:r>
            <a:r>
              <a:rPr spc="-20" dirty="0"/>
              <a:t>d</a:t>
            </a:r>
            <a:r>
              <a:rPr spc="-10" dirty="0"/>
              <a:t>i</a:t>
            </a:r>
            <a:r>
              <a:rPr spc="-5" dirty="0"/>
              <a:t>o</a:t>
            </a:r>
            <a:r>
              <a:rPr spc="10" dirty="0"/>
              <a:t> </a:t>
            </a:r>
            <a:r>
              <a:rPr spc="-10" dirty="0"/>
              <a:t>i</a:t>
            </a:r>
            <a:r>
              <a:rPr spc="-5" dirty="0"/>
              <a:t>s</a:t>
            </a:r>
            <a:r>
              <a:rPr spc="10" dirty="0"/>
              <a:t> </a:t>
            </a:r>
            <a:r>
              <a:rPr spc="-5" dirty="0"/>
              <a:t>a</a:t>
            </a:r>
            <a:r>
              <a:rPr dirty="0"/>
              <a:t> </a:t>
            </a:r>
            <a:r>
              <a:rPr spc="-10" dirty="0"/>
              <a:t>massi</a:t>
            </a:r>
            <a:r>
              <a:rPr spc="-35" dirty="0"/>
              <a:t>v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5" dirty="0"/>
              <a:t>r</a:t>
            </a:r>
            <a:r>
              <a:rPr spc="-5" dirty="0"/>
              <a:t>each</a:t>
            </a:r>
            <a:r>
              <a:rPr dirty="0"/>
              <a:t>	</a:t>
            </a:r>
            <a:r>
              <a:rPr spc="-10" dirty="0"/>
              <a:t>medium,  including</a:t>
            </a:r>
            <a:r>
              <a:rPr spc="15" dirty="0"/>
              <a:t> </a:t>
            </a:r>
            <a:r>
              <a:rPr spc="-5" dirty="0"/>
              <a:t>those </a:t>
            </a:r>
            <a:r>
              <a:rPr spc="5" dirty="0"/>
              <a:t>13-34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C2657-8CAC-9578-B185-21F36D4DA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34" y="2651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+mn-lt"/>
              </a:rPr>
              <a:t>HOW ARE PEOPLE LISTENING</a:t>
            </a:r>
          </a:p>
        </p:txBody>
      </p:sp>
    </p:spTree>
    <p:extLst>
      <p:ext uri="{BB962C8B-B14F-4D97-AF65-F5344CB8AC3E}">
        <p14:creationId xmlns:p14="http://schemas.microsoft.com/office/powerpoint/2010/main" val="818143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39683" y="4829555"/>
            <a:ext cx="3982720" cy="1379220"/>
          </a:xfrm>
          <a:custGeom>
            <a:avLst/>
            <a:gdLst/>
            <a:ahLst/>
            <a:cxnLst/>
            <a:rect l="l" t="t" r="r" b="b"/>
            <a:pathLst>
              <a:path w="3982720" h="1379220">
                <a:moveTo>
                  <a:pt x="3982212" y="0"/>
                </a:moveTo>
                <a:lnTo>
                  <a:pt x="0" y="0"/>
                </a:lnTo>
                <a:lnTo>
                  <a:pt x="0" y="1379220"/>
                </a:lnTo>
                <a:lnTo>
                  <a:pt x="3982212" y="1379220"/>
                </a:lnTo>
                <a:lnTo>
                  <a:pt x="3982212" y="0"/>
                </a:lnTo>
                <a:close/>
              </a:path>
            </a:pathLst>
          </a:custGeom>
          <a:solidFill>
            <a:srgbClr val="00AF50">
              <a:alpha val="67842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05100" y="3015995"/>
            <a:ext cx="3385185" cy="1041400"/>
          </a:xfrm>
          <a:custGeom>
            <a:avLst/>
            <a:gdLst/>
            <a:ahLst/>
            <a:cxnLst/>
            <a:rect l="l" t="t" r="r" b="b"/>
            <a:pathLst>
              <a:path w="3385185" h="1041400">
                <a:moveTo>
                  <a:pt x="3384804" y="0"/>
                </a:moveTo>
                <a:lnTo>
                  <a:pt x="0" y="0"/>
                </a:lnTo>
                <a:lnTo>
                  <a:pt x="0" y="1040891"/>
                </a:lnTo>
                <a:lnTo>
                  <a:pt x="3384804" y="1040891"/>
                </a:lnTo>
                <a:lnTo>
                  <a:pt x="3384804" y="0"/>
                </a:lnTo>
                <a:close/>
              </a:path>
            </a:pathLst>
          </a:custGeom>
          <a:solidFill>
            <a:srgbClr val="D71158">
              <a:alpha val="65097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39683" y="4829555"/>
            <a:ext cx="3982720" cy="137922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2418715" marR="0" lvl="0" indent="0" algn="l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1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Podcasts</a:t>
            </a:r>
            <a:r>
              <a:rPr kumimoji="0" sz="17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00" b="1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13%</a:t>
            </a: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34767" y="3069463"/>
            <a:ext cx="1418590" cy="5543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AM/FM </a:t>
            </a:r>
            <a:r>
              <a:rPr kumimoji="0" sz="1700" b="1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Radio</a:t>
            </a: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1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72%</a:t>
            </a: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65580" y="6401860"/>
            <a:ext cx="921219" cy="40667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8586216" y="2407920"/>
            <a:ext cx="3535679" cy="2421890"/>
          </a:xfrm>
          <a:custGeom>
            <a:avLst/>
            <a:gdLst/>
            <a:ahLst/>
            <a:cxnLst/>
            <a:rect l="l" t="t" r="r" b="b"/>
            <a:pathLst>
              <a:path w="3535679" h="2421890">
                <a:moveTo>
                  <a:pt x="3535679" y="0"/>
                </a:moveTo>
                <a:lnTo>
                  <a:pt x="0" y="0"/>
                </a:lnTo>
                <a:lnTo>
                  <a:pt x="0" y="2421635"/>
                </a:lnTo>
                <a:lnTo>
                  <a:pt x="3535679" y="2421635"/>
                </a:lnTo>
                <a:lnTo>
                  <a:pt x="3535679" y="0"/>
                </a:lnTo>
                <a:close/>
              </a:path>
            </a:pathLst>
          </a:custGeom>
          <a:solidFill>
            <a:srgbClr val="001F5F">
              <a:alpha val="749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18368" y="2518917"/>
            <a:ext cx="1767205" cy="5543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0" marR="11430" lvl="0" indent="0" algn="r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1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Streaming</a:t>
            </a:r>
            <a:r>
              <a:rPr kumimoji="0" sz="17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00" b="1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700" b="1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1700" b="1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dio</a:t>
            </a: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15%</a:t>
            </a: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-9956" y="6341683"/>
            <a:ext cx="4561205" cy="47244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Streaming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Audio</a:t>
            </a:r>
            <a:r>
              <a:rPr kumimoji="0" sz="1050" b="0" i="0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sng" strike="noStrike" kern="1200" cap="none" spc="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>
                  <a:solidFill>
                    <a:srgbClr val="7E7E7E"/>
                  </a:solidFill>
                </a:uFill>
                <a:latin typeface="Arial MT"/>
                <a:ea typeface="+mn-ea"/>
                <a:cs typeface="Arial MT"/>
              </a:rPr>
              <a:t>excludes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pure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plays</a:t>
            </a:r>
            <a:r>
              <a:rPr kumimoji="0" sz="1050" b="0" i="0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from</a:t>
            </a:r>
            <a:r>
              <a:rPr kumimoji="0" sz="105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Pandora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One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&amp; 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Spotify Premium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Edison</a:t>
            </a: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Research</a:t>
            </a:r>
            <a:r>
              <a:rPr kumimoji="0" sz="105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Share</a:t>
            </a: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of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Ear</a:t>
            </a:r>
            <a:r>
              <a:rPr kumimoji="0" sz="1050" b="0" i="0" u="none" strike="noStrike" kern="1200" cap="none" spc="27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Q4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2021 &amp;</a:t>
            </a: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Q1-Q3</a:t>
            </a: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2022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4284" y="11125"/>
            <a:ext cx="45142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00AFEF"/>
                </a:solidFill>
                <a:latin typeface="Arial"/>
                <a:cs typeface="Arial"/>
              </a:rPr>
              <a:t>Share</a:t>
            </a:r>
            <a:r>
              <a:rPr sz="6000" b="1" spc="-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6000" b="1" spc="-10" dirty="0">
                <a:solidFill>
                  <a:srgbClr val="00AFEF"/>
                </a:solidFill>
                <a:latin typeface="Arial"/>
                <a:cs typeface="Arial"/>
              </a:rPr>
              <a:t>of</a:t>
            </a:r>
            <a:r>
              <a:rPr sz="6000" b="1" spc="-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6000" b="1" dirty="0">
                <a:solidFill>
                  <a:srgbClr val="00AFEF"/>
                </a:solidFill>
                <a:latin typeface="Arial"/>
                <a:cs typeface="Arial"/>
              </a:rPr>
              <a:t>Ear</a:t>
            </a:r>
            <a:endParaRPr sz="6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460" y="888949"/>
            <a:ext cx="4276725" cy="119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Americans’</a:t>
            </a:r>
            <a:r>
              <a:rPr kumimoji="0" sz="2400" b="1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13+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Share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24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Time</a:t>
            </a:r>
            <a:r>
              <a:rPr kumimoji="0" sz="24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Spent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Listening</a:t>
            </a:r>
            <a:r>
              <a:rPr kumimoji="0" sz="24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AFE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Ad-Supported</a:t>
            </a:r>
            <a:r>
              <a:rPr kumimoji="0" sz="2400" b="1" i="0" u="none" strike="noStrike" kern="1200" cap="none" spc="-105" normalizeH="0" baseline="0" noProof="0" dirty="0">
                <a:ln>
                  <a:noFill/>
                </a:ln>
                <a:solidFill>
                  <a:srgbClr val="00AFE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AFE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Audio</a:t>
            </a:r>
            <a:r>
              <a:rPr kumimoji="0" sz="2400" b="1" i="0" u="none" strike="noStrike" kern="1200" cap="none" spc="-20" normalizeH="0" baseline="0" noProof="0" dirty="0">
                <a:ln>
                  <a:noFill/>
                </a:ln>
                <a:solidFill>
                  <a:srgbClr val="00AFE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AFE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670342" y="929179"/>
            <a:ext cx="5384800" cy="5385435"/>
            <a:chOff x="4670342" y="929179"/>
            <a:chExt cx="5384800" cy="5385435"/>
          </a:xfrm>
        </p:grpSpPr>
        <p:sp>
          <p:nvSpPr>
            <p:cNvPr id="13" name="object 13"/>
            <p:cNvSpPr/>
            <p:nvPr/>
          </p:nvSpPr>
          <p:spPr>
            <a:xfrm>
              <a:off x="4670342" y="929179"/>
              <a:ext cx="5095875" cy="5385435"/>
            </a:xfrm>
            <a:custGeom>
              <a:avLst/>
              <a:gdLst/>
              <a:ahLst/>
              <a:cxnLst/>
              <a:rect l="l" t="t" r="r" b="b"/>
              <a:pathLst>
                <a:path w="5095875" h="5385435">
                  <a:moveTo>
                    <a:pt x="2708216" y="0"/>
                  </a:moveTo>
                  <a:lnTo>
                    <a:pt x="2661078" y="146"/>
                  </a:lnTo>
                  <a:lnTo>
                    <a:pt x="2613866" y="1125"/>
                  </a:lnTo>
                  <a:lnTo>
                    <a:pt x="2566590" y="2939"/>
                  </a:lnTo>
                  <a:lnTo>
                    <a:pt x="2519259" y="5595"/>
                  </a:lnTo>
                  <a:lnTo>
                    <a:pt x="2471884" y="9095"/>
                  </a:lnTo>
                  <a:lnTo>
                    <a:pt x="2424475" y="13444"/>
                  </a:lnTo>
                  <a:lnTo>
                    <a:pt x="2377042" y="18647"/>
                  </a:lnTo>
                  <a:lnTo>
                    <a:pt x="2329594" y="24708"/>
                  </a:lnTo>
                  <a:lnTo>
                    <a:pt x="2282141" y="31632"/>
                  </a:lnTo>
                  <a:lnTo>
                    <a:pt x="2234693" y="39421"/>
                  </a:lnTo>
                  <a:lnTo>
                    <a:pt x="2187261" y="48082"/>
                  </a:lnTo>
                  <a:lnTo>
                    <a:pt x="2139854" y="57618"/>
                  </a:lnTo>
                  <a:lnTo>
                    <a:pt x="2092482" y="68033"/>
                  </a:lnTo>
                  <a:lnTo>
                    <a:pt x="2045155" y="79333"/>
                  </a:lnTo>
                  <a:lnTo>
                    <a:pt x="1997883" y="91520"/>
                  </a:lnTo>
                  <a:lnTo>
                    <a:pt x="1950675" y="104600"/>
                  </a:lnTo>
                  <a:lnTo>
                    <a:pt x="1904288" y="118342"/>
                  </a:lnTo>
                  <a:lnTo>
                    <a:pt x="1858332" y="132841"/>
                  </a:lnTo>
                  <a:lnTo>
                    <a:pt x="1812814" y="148089"/>
                  </a:lnTo>
                  <a:lnTo>
                    <a:pt x="1767737" y="164077"/>
                  </a:lnTo>
                  <a:lnTo>
                    <a:pt x="1723108" y="180796"/>
                  </a:lnTo>
                  <a:lnTo>
                    <a:pt x="1678930" y="198238"/>
                  </a:lnTo>
                  <a:lnTo>
                    <a:pt x="1635208" y="216393"/>
                  </a:lnTo>
                  <a:lnTo>
                    <a:pt x="1591948" y="235253"/>
                  </a:lnTo>
                  <a:lnTo>
                    <a:pt x="1549154" y="254809"/>
                  </a:lnTo>
                  <a:lnTo>
                    <a:pt x="1506832" y="275052"/>
                  </a:lnTo>
                  <a:lnTo>
                    <a:pt x="1464985" y="295973"/>
                  </a:lnTo>
                  <a:lnTo>
                    <a:pt x="1423620" y="317564"/>
                  </a:lnTo>
                  <a:lnTo>
                    <a:pt x="1382740" y="339816"/>
                  </a:lnTo>
                  <a:lnTo>
                    <a:pt x="1342351" y="362719"/>
                  </a:lnTo>
                  <a:lnTo>
                    <a:pt x="1302458" y="386266"/>
                  </a:lnTo>
                  <a:lnTo>
                    <a:pt x="1263065" y="410447"/>
                  </a:lnTo>
                  <a:lnTo>
                    <a:pt x="1224178" y="435253"/>
                  </a:lnTo>
                  <a:lnTo>
                    <a:pt x="1185801" y="460677"/>
                  </a:lnTo>
                  <a:lnTo>
                    <a:pt x="1147939" y="486708"/>
                  </a:lnTo>
                  <a:lnTo>
                    <a:pt x="1110597" y="513338"/>
                  </a:lnTo>
                  <a:lnTo>
                    <a:pt x="1073779" y="540559"/>
                  </a:lnTo>
                  <a:lnTo>
                    <a:pt x="1037492" y="568361"/>
                  </a:lnTo>
                  <a:lnTo>
                    <a:pt x="1001739" y="596735"/>
                  </a:lnTo>
                  <a:lnTo>
                    <a:pt x="966526" y="625674"/>
                  </a:lnTo>
                  <a:lnTo>
                    <a:pt x="931858" y="655167"/>
                  </a:lnTo>
                  <a:lnTo>
                    <a:pt x="897738" y="685207"/>
                  </a:lnTo>
                  <a:lnTo>
                    <a:pt x="864173" y="715785"/>
                  </a:lnTo>
                  <a:lnTo>
                    <a:pt x="831167" y="746891"/>
                  </a:lnTo>
                  <a:lnTo>
                    <a:pt x="798724" y="778516"/>
                  </a:lnTo>
                  <a:lnTo>
                    <a:pt x="766851" y="810653"/>
                  </a:lnTo>
                  <a:lnTo>
                    <a:pt x="735551" y="843292"/>
                  </a:lnTo>
                  <a:lnTo>
                    <a:pt x="704830" y="876425"/>
                  </a:lnTo>
                  <a:lnTo>
                    <a:pt x="674693" y="910042"/>
                  </a:lnTo>
                  <a:lnTo>
                    <a:pt x="645143" y="944135"/>
                  </a:lnTo>
                  <a:lnTo>
                    <a:pt x="616187" y="978695"/>
                  </a:lnTo>
                  <a:lnTo>
                    <a:pt x="587829" y="1013713"/>
                  </a:lnTo>
                  <a:lnTo>
                    <a:pt x="560074" y="1049180"/>
                  </a:lnTo>
                  <a:lnTo>
                    <a:pt x="532927" y="1085088"/>
                  </a:lnTo>
                  <a:lnTo>
                    <a:pt x="506393" y="1121428"/>
                  </a:lnTo>
                  <a:lnTo>
                    <a:pt x="480476" y="1158191"/>
                  </a:lnTo>
                  <a:lnTo>
                    <a:pt x="455182" y="1195368"/>
                  </a:lnTo>
                  <a:lnTo>
                    <a:pt x="430515" y="1232951"/>
                  </a:lnTo>
                  <a:lnTo>
                    <a:pt x="406481" y="1270929"/>
                  </a:lnTo>
                  <a:lnTo>
                    <a:pt x="383084" y="1309296"/>
                  </a:lnTo>
                  <a:lnTo>
                    <a:pt x="360328" y="1348042"/>
                  </a:lnTo>
                  <a:lnTo>
                    <a:pt x="338220" y="1387157"/>
                  </a:lnTo>
                  <a:lnTo>
                    <a:pt x="316763" y="1426635"/>
                  </a:lnTo>
                  <a:lnTo>
                    <a:pt x="295964" y="1466464"/>
                  </a:lnTo>
                  <a:lnTo>
                    <a:pt x="275825" y="1506637"/>
                  </a:lnTo>
                  <a:lnTo>
                    <a:pt x="256353" y="1547146"/>
                  </a:lnTo>
                  <a:lnTo>
                    <a:pt x="237553" y="1587980"/>
                  </a:lnTo>
                  <a:lnTo>
                    <a:pt x="219429" y="1629132"/>
                  </a:lnTo>
                  <a:lnTo>
                    <a:pt x="201985" y="1670592"/>
                  </a:lnTo>
                  <a:lnTo>
                    <a:pt x="185228" y="1712351"/>
                  </a:lnTo>
                  <a:lnTo>
                    <a:pt x="169162" y="1754402"/>
                  </a:lnTo>
                  <a:lnTo>
                    <a:pt x="153791" y="1796735"/>
                  </a:lnTo>
                  <a:lnTo>
                    <a:pt x="139121" y="1839341"/>
                  </a:lnTo>
                  <a:lnTo>
                    <a:pt x="125157" y="1882211"/>
                  </a:lnTo>
                  <a:lnTo>
                    <a:pt x="111902" y="1925338"/>
                  </a:lnTo>
                  <a:lnTo>
                    <a:pt x="99364" y="1968711"/>
                  </a:lnTo>
                  <a:lnTo>
                    <a:pt x="87545" y="2012322"/>
                  </a:lnTo>
                  <a:lnTo>
                    <a:pt x="76451" y="2056162"/>
                  </a:lnTo>
                  <a:lnTo>
                    <a:pt x="66087" y="2100223"/>
                  </a:lnTo>
                  <a:lnTo>
                    <a:pt x="56458" y="2144495"/>
                  </a:lnTo>
                  <a:lnTo>
                    <a:pt x="47569" y="2188970"/>
                  </a:lnTo>
                  <a:lnTo>
                    <a:pt x="39424" y="2233639"/>
                  </a:lnTo>
                  <a:lnTo>
                    <a:pt x="32029" y="2278493"/>
                  </a:lnTo>
                  <a:lnTo>
                    <a:pt x="25387" y="2323524"/>
                  </a:lnTo>
                  <a:lnTo>
                    <a:pt x="19506" y="2368723"/>
                  </a:lnTo>
                  <a:lnTo>
                    <a:pt x="14388" y="2414080"/>
                  </a:lnTo>
                  <a:lnTo>
                    <a:pt x="10039" y="2459587"/>
                  </a:lnTo>
                  <a:lnTo>
                    <a:pt x="6464" y="2505235"/>
                  </a:lnTo>
                  <a:lnTo>
                    <a:pt x="3667" y="2551016"/>
                  </a:lnTo>
                  <a:lnTo>
                    <a:pt x="1655" y="2596920"/>
                  </a:lnTo>
                  <a:lnTo>
                    <a:pt x="430" y="2642939"/>
                  </a:lnTo>
                  <a:lnTo>
                    <a:pt x="0" y="2689064"/>
                  </a:lnTo>
                  <a:lnTo>
                    <a:pt x="367" y="2735286"/>
                  </a:lnTo>
                  <a:lnTo>
                    <a:pt x="1537" y="2781596"/>
                  </a:lnTo>
                  <a:lnTo>
                    <a:pt x="3516" y="2827986"/>
                  </a:lnTo>
                  <a:lnTo>
                    <a:pt x="6307" y="2874447"/>
                  </a:lnTo>
                  <a:lnTo>
                    <a:pt x="9916" y="2920970"/>
                  </a:lnTo>
                  <a:lnTo>
                    <a:pt x="14348" y="2967545"/>
                  </a:lnTo>
                  <a:lnTo>
                    <a:pt x="19607" y="3014165"/>
                  </a:lnTo>
                  <a:lnTo>
                    <a:pt x="25699" y="3060821"/>
                  </a:lnTo>
                  <a:lnTo>
                    <a:pt x="32628" y="3107503"/>
                  </a:lnTo>
                  <a:lnTo>
                    <a:pt x="40399" y="3154203"/>
                  </a:lnTo>
                  <a:lnTo>
                    <a:pt x="49017" y="3200912"/>
                  </a:lnTo>
                  <a:lnTo>
                    <a:pt x="58487" y="3247622"/>
                  </a:lnTo>
                  <a:lnTo>
                    <a:pt x="68814" y="3294323"/>
                  </a:lnTo>
                  <a:lnTo>
                    <a:pt x="80003" y="3341006"/>
                  </a:lnTo>
                  <a:lnTo>
                    <a:pt x="92058" y="3387664"/>
                  </a:lnTo>
                  <a:lnTo>
                    <a:pt x="104984" y="3434286"/>
                  </a:lnTo>
                  <a:lnTo>
                    <a:pt x="118730" y="3480673"/>
                  </a:lnTo>
                  <a:lnTo>
                    <a:pt x="133233" y="3526628"/>
                  </a:lnTo>
                  <a:lnTo>
                    <a:pt x="148485" y="3572145"/>
                  </a:lnTo>
                  <a:lnTo>
                    <a:pt x="164476" y="3617221"/>
                  </a:lnTo>
                  <a:lnTo>
                    <a:pt x="181199" y="3661850"/>
                  </a:lnTo>
                  <a:lnTo>
                    <a:pt x="198644" y="3706027"/>
                  </a:lnTo>
                  <a:lnTo>
                    <a:pt x="216802" y="3749748"/>
                  </a:lnTo>
                  <a:lnTo>
                    <a:pt x="235665" y="3793007"/>
                  </a:lnTo>
                  <a:lnTo>
                    <a:pt x="255223" y="3835799"/>
                  </a:lnTo>
                  <a:lnTo>
                    <a:pt x="275469" y="3878121"/>
                  </a:lnTo>
                  <a:lnTo>
                    <a:pt x="296393" y="3919966"/>
                  </a:lnTo>
                  <a:lnTo>
                    <a:pt x="317986" y="3961331"/>
                  </a:lnTo>
                  <a:lnTo>
                    <a:pt x="340239" y="4002210"/>
                  </a:lnTo>
                  <a:lnTo>
                    <a:pt x="363145" y="4042597"/>
                  </a:lnTo>
                  <a:lnTo>
                    <a:pt x="386694" y="4082490"/>
                  </a:lnTo>
                  <a:lnTo>
                    <a:pt x="410876" y="4121882"/>
                  </a:lnTo>
                  <a:lnTo>
                    <a:pt x="435684" y="4160768"/>
                  </a:lnTo>
                  <a:lnTo>
                    <a:pt x="461109" y="4199144"/>
                  </a:lnTo>
                  <a:lnTo>
                    <a:pt x="487141" y="4237005"/>
                  </a:lnTo>
                  <a:lnTo>
                    <a:pt x="513773" y="4274346"/>
                  </a:lnTo>
                  <a:lnTo>
                    <a:pt x="540995" y="4311162"/>
                  </a:lnTo>
                  <a:lnTo>
                    <a:pt x="568797" y="4347449"/>
                  </a:lnTo>
                  <a:lnTo>
                    <a:pt x="597173" y="4383200"/>
                  </a:lnTo>
                  <a:lnTo>
                    <a:pt x="626112" y="4418412"/>
                  </a:lnTo>
                  <a:lnTo>
                    <a:pt x="655606" y="4453080"/>
                  </a:lnTo>
                  <a:lnTo>
                    <a:pt x="685647" y="4487198"/>
                  </a:lnTo>
                  <a:lnTo>
                    <a:pt x="716225" y="4520763"/>
                  </a:lnTo>
                  <a:lnTo>
                    <a:pt x="747331" y="4553768"/>
                  </a:lnTo>
                  <a:lnTo>
                    <a:pt x="778957" y="4586209"/>
                  </a:lnTo>
                  <a:lnTo>
                    <a:pt x="811094" y="4618081"/>
                  </a:lnTo>
                  <a:lnTo>
                    <a:pt x="843733" y="4649380"/>
                  </a:lnTo>
                  <a:lnTo>
                    <a:pt x="876865" y="4680100"/>
                  </a:lnTo>
                  <a:lnTo>
                    <a:pt x="910482" y="4710237"/>
                  </a:lnTo>
                  <a:lnTo>
                    <a:pt x="944575" y="4739785"/>
                  </a:lnTo>
                  <a:lnTo>
                    <a:pt x="979135" y="4768740"/>
                  </a:lnTo>
                  <a:lnTo>
                    <a:pt x="1014152" y="4797097"/>
                  </a:lnTo>
                  <a:lnTo>
                    <a:pt x="1049619" y="4824851"/>
                  </a:lnTo>
                  <a:lnTo>
                    <a:pt x="1085527" y="4851997"/>
                  </a:lnTo>
                  <a:lnTo>
                    <a:pt x="1121866" y="4878531"/>
                  </a:lnTo>
                  <a:lnTo>
                    <a:pt x="1158628" y="4904446"/>
                  </a:lnTo>
                  <a:lnTo>
                    <a:pt x="1195804" y="4929740"/>
                  </a:lnTo>
                  <a:lnTo>
                    <a:pt x="1233386" y="4954405"/>
                  </a:lnTo>
                  <a:lnTo>
                    <a:pt x="1271364" y="4978439"/>
                  </a:lnTo>
                  <a:lnTo>
                    <a:pt x="1309730" y="5001835"/>
                  </a:lnTo>
                  <a:lnTo>
                    <a:pt x="1348475" y="5024590"/>
                  </a:lnTo>
                  <a:lnTo>
                    <a:pt x="1387589" y="5046697"/>
                  </a:lnTo>
                  <a:lnTo>
                    <a:pt x="1427065" y="5068153"/>
                  </a:lnTo>
                  <a:lnTo>
                    <a:pt x="1466894" y="5088952"/>
                  </a:lnTo>
                  <a:lnTo>
                    <a:pt x="1507066" y="5109090"/>
                  </a:lnTo>
                  <a:lnTo>
                    <a:pt x="1547573" y="5128561"/>
                  </a:lnTo>
                  <a:lnTo>
                    <a:pt x="1588406" y="5147361"/>
                  </a:lnTo>
                  <a:lnTo>
                    <a:pt x="1629556" y="5165484"/>
                  </a:lnTo>
                  <a:lnTo>
                    <a:pt x="1671015" y="5182927"/>
                  </a:lnTo>
                  <a:lnTo>
                    <a:pt x="1712774" y="5199683"/>
                  </a:lnTo>
                  <a:lnTo>
                    <a:pt x="1754823" y="5215749"/>
                  </a:lnTo>
                  <a:lnTo>
                    <a:pt x="1797155" y="5231119"/>
                  </a:lnTo>
                  <a:lnTo>
                    <a:pt x="1839759" y="5245788"/>
                  </a:lnTo>
                  <a:lnTo>
                    <a:pt x="1882628" y="5259752"/>
                  </a:lnTo>
                  <a:lnTo>
                    <a:pt x="1925753" y="5273006"/>
                  </a:lnTo>
                  <a:lnTo>
                    <a:pt x="1969125" y="5285544"/>
                  </a:lnTo>
                  <a:lnTo>
                    <a:pt x="2012734" y="5297363"/>
                  </a:lnTo>
                  <a:lnTo>
                    <a:pt x="2056573" y="5308456"/>
                  </a:lnTo>
                  <a:lnTo>
                    <a:pt x="2100633" y="5318819"/>
                  </a:lnTo>
                  <a:lnTo>
                    <a:pt x="2144904" y="5328448"/>
                  </a:lnTo>
                  <a:lnTo>
                    <a:pt x="2189377" y="5337337"/>
                  </a:lnTo>
                  <a:lnTo>
                    <a:pt x="2234045" y="5345481"/>
                  </a:lnTo>
                  <a:lnTo>
                    <a:pt x="2278898" y="5352877"/>
                  </a:lnTo>
                  <a:lnTo>
                    <a:pt x="2323928" y="5359517"/>
                  </a:lnTo>
                  <a:lnTo>
                    <a:pt x="2369125" y="5365399"/>
                  </a:lnTo>
                  <a:lnTo>
                    <a:pt x="2414480" y="5370517"/>
                  </a:lnTo>
                  <a:lnTo>
                    <a:pt x="2459986" y="5374866"/>
                  </a:lnTo>
                  <a:lnTo>
                    <a:pt x="2505633" y="5378440"/>
                  </a:lnTo>
                  <a:lnTo>
                    <a:pt x="2551413" y="5381237"/>
                  </a:lnTo>
                  <a:lnTo>
                    <a:pt x="2597316" y="5383249"/>
                  </a:lnTo>
                  <a:lnTo>
                    <a:pt x="2643334" y="5384474"/>
                  </a:lnTo>
                  <a:lnTo>
                    <a:pt x="2689458" y="5384905"/>
                  </a:lnTo>
                  <a:lnTo>
                    <a:pt x="2735679" y="5384537"/>
                  </a:lnTo>
                  <a:lnTo>
                    <a:pt x="2781988" y="5383367"/>
                  </a:lnTo>
                  <a:lnTo>
                    <a:pt x="2828377" y="5381389"/>
                  </a:lnTo>
                  <a:lnTo>
                    <a:pt x="2874837" y="5378598"/>
                  </a:lnTo>
                  <a:lnTo>
                    <a:pt x="2921359" y="5374989"/>
                  </a:lnTo>
                  <a:lnTo>
                    <a:pt x="2967934" y="5370557"/>
                  </a:lnTo>
                  <a:lnTo>
                    <a:pt x="3014553" y="5365299"/>
                  </a:lnTo>
                  <a:lnTo>
                    <a:pt x="3061208" y="5359207"/>
                  </a:lnTo>
                  <a:lnTo>
                    <a:pt x="3107889" y="5352279"/>
                  </a:lnTo>
                  <a:lnTo>
                    <a:pt x="3154589" y="5344508"/>
                  </a:lnTo>
                  <a:lnTo>
                    <a:pt x="3201298" y="5335890"/>
                  </a:lnTo>
                  <a:lnTo>
                    <a:pt x="3248007" y="5326421"/>
                  </a:lnTo>
                  <a:lnTo>
                    <a:pt x="3294707" y="5316095"/>
                  </a:lnTo>
                  <a:lnTo>
                    <a:pt x="3341391" y="5304907"/>
                  </a:lnTo>
                  <a:lnTo>
                    <a:pt x="3388048" y="5292852"/>
                  </a:lnTo>
                  <a:lnTo>
                    <a:pt x="3434670" y="5279927"/>
                  </a:lnTo>
                  <a:lnTo>
                    <a:pt x="2959817" y="3623770"/>
                  </a:lnTo>
                  <a:lnTo>
                    <a:pt x="2913471" y="3635847"/>
                  </a:lnTo>
                  <a:lnTo>
                    <a:pt x="2866996" y="3645558"/>
                  </a:lnTo>
                  <a:lnTo>
                    <a:pt x="2820465" y="3652936"/>
                  </a:lnTo>
                  <a:lnTo>
                    <a:pt x="2773951" y="3658012"/>
                  </a:lnTo>
                  <a:lnTo>
                    <a:pt x="2727525" y="3660818"/>
                  </a:lnTo>
                  <a:lnTo>
                    <a:pt x="2681261" y="3661386"/>
                  </a:lnTo>
                  <a:lnTo>
                    <a:pt x="2635229" y="3659746"/>
                  </a:lnTo>
                  <a:lnTo>
                    <a:pt x="2589502" y="3655931"/>
                  </a:lnTo>
                  <a:lnTo>
                    <a:pt x="2544153" y="3649972"/>
                  </a:lnTo>
                  <a:lnTo>
                    <a:pt x="2499253" y="3641901"/>
                  </a:lnTo>
                  <a:lnTo>
                    <a:pt x="2454875" y="3631749"/>
                  </a:lnTo>
                  <a:lnTo>
                    <a:pt x="2411091" y="3619548"/>
                  </a:lnTo>
                  <a:lnTo>
                    <a:pt x="2367973" y="3605330"/>
                  </a:lnTo>
                  <a:lnTo>
                    <a:pt x="2325594" y="3589126"/>
                  </a:lnTo>
                  <a:lnTo>
                    <a:pt x="2284025" y="3570967"/>
                  </a:lnTo>
                  <a:lnTo>
                    <a:pt x="2243339" y="3550886"/>
                  </a:lnTo>
                  <a:lnTo>
                    <a:pt x="2203609" y="3528913"/>
                  </a:lnTo>
                  <a:lnTo>
                    <a:pt x="2164905" y="3505081"/>
                  </a:lnTo>
                  <a:lnTo>
                    <a:pt x="2127301" y="3479421"/>
                  </a:lnTo>
                  <a:lnTo>
                    <a:pt x="2090868" y="3451965"/>
                  </a:lnTo>
                  <a:lnTo>
                    <a:pt x="2055680" y="3422744"/>
                  </a:lnTo>
                  <a:lnTo>
                    <a:pt x="2021807" y="3391789"/>
                  </a:lnTo>
                  <a:lnTo>
                    <a:pt x="1989322" y="3359133"/>
                  </a:lnTo>
                  <a:lnTo>
                    <a:pt x="1958298" y="3324807"/>
                  </a:lnTo>
                  <a:lnTo>
                    <a:pt x="1928807" y="3288843"/>
                  </a:lnTo>
                  <a:lnTo>
                    <a:pt x="1900921" y="3251272"/>
                  </a:lnTo>
                  <a:lnTo>
                    <a:pt x="1874711" y="3212125"/>
                  </a:lnTo>
                  <a:lnTo>
                    <a:pt x="1850251" y="3171435"/>
                  </a:lnTo>
                  <a:lnTo>
                    <a:pt x="1827612" y="3129232"/>
                  </a:lnTo>
                  <a:lnTo>
                    <a:pt x="1806865" y="3085521"/>
                  </a:lnTo>
                  <a:lnTo>
                    <a:pt x="1788478" y="3041305"/>
                  </a:lnTo>
                  <a:lnTo>
                    <a:pt x="1772427" y="2996659"/>
                  </a:lnTo>
                  <a:lnTo>
                    <a:pt x="1758688" y="2951657"/>
                  </a:lnTo>
                  <a:lnTo>
                    <a:pt x="1747237" y="2906374"/>
                  </a:lnTo>
                  <a:lnTo>
                    <a:pt x="1738048" y="2860885"/>
                  </a:lnTo>
                  <a:lnTo>
                    <a:pt x="1731098" y="2815264"/>
                  </a:lnTo>
                  <a:lnTo>
                    <a:pt x="1726361" y="2769586"/>
                  </a:lnTo>
                  <a:lnTo>
                    <a:pt x="1723814" y="2723925"/>
                  </a:lnTo>
                  <a:lnTo>
                    <a:pt x="1723432" y="2678356"/>
                  </a:lnTo>
                  <a:lnTo>
                    <a:pt x="1725189" y="2632954"/>
                  </a:lnTo>
                  <a:lnTo>
                    <a:pt x="1729063" y="2587793"/>
                  </a:lnTo>
                  <a:lnTo>
                    <a:pt x="1735027" y="2542948"/>
                  </a:lnTo>
                  <a:lnTo>
                    <a:pt x="1743059" y="2498493"/>
                  </a:lnTo>
                  <a:lnTo>
                    <a:pt x="1753132" y="2454503"/>
                  </a:lnTo>
                  <a:lnTo>
                    <a:pt x="1765224" y="2411052"/>
                  </a:lnTo>
                  <a:lnTo>
                    <a:pt x="1779308" y="2368216"/>
                  </a:lnTo>
                  <a:lnTo>
                    <a:pt x="1795361" y="2326068"/>
                  </a:lnTo>
                  <a:lnTo>
                    <a:pt x="1813358" y="2284684"/>
                  </a:lnTo>
                  <a:lnTo>
                    <a:pt x="1833275" y="2244138"/>
                  </a:lnTo>
                  <a:lnTo>
                    <a:pt x="1855087" y="2204504"/>
                  </a:lnTo>
                  <a:lnTo>
                    <a:pt x="1878770" y="2165857"/>
                  </a:lnTo>
                  <a:lnTo>
                    <a:pt x="1904299" y="2128272"/>
                  </a:lnTo>
                  <a:lnTo>
                    <a:pt x="1931649" y="2091824"/>
                  </a:lnTo>
                  <a:lnTo>
                    <a:pt x="1960796" y="2056586"/>
                  </a:lnTo>
                  <a:lnTo>
                    <a:pt x="1991716" y="2022634"/>
                  </a:lnTo>
                  <a:lnTo>
                    <a:pt x="2024385" y="1990042"/>
                  </a:lnTo>
                  <a:lnTo>
                    <a:pt x="2058776" y="1958884"/>
                  </a:lnTo>
                  <a:lnTo>
                    <a:pt x="2094867" y="1929236"/>
                  </a:lnTo>
                  <a:lnTo>
                    <a:pt x="2132632" y="1901172"/>
                  </a:lnTo>
                  <a:lnTo>
                    <a:pt x="2172047" y="1874766"/>
                  </a:lnTo>
                  <a:lnTo>
                    <a:pt x="2213088" y="1850093"/>
                  </a:lnTo>
                  <a:lnTo>
                    <a:pt x="2255729" y="1827228"/>
                  </a:lnTo>
                  <a:lnTo>
                    <a:pt x="2299440" y="1806481"/>
                  </a:lnTo>
                  <a:lnTo>
                    <a:pt x="2343655" y="1788094"/>
                  </a:lnTo>
                  <a:lnTo>
                    <a:pt x="2388300" y="1772043"/>
                  </a:lnTo>
                  <a:lnTo>
                    <a:pt x="2433300" y="1758304"/>
                  </a:lnTo>
                  <a:lnTo>
                    <a:pt x="2478580" y="1746853"/>
                  </a:lnTo>
                  <a:lnTo>
                    <a:pt x="2524066" y="1737664"/>
                  </a:lnTo>
                  <a:lnTo>
                    <a:pt x="2569683" y="1730714"/>
                  </a:lnTo>
                  <a:lnTo>
                    <a:pt x="2615357" y="1725977"/>
                  </a:lnTo>
                  <a:lnTo>
                    <a:pt x="2661014" y="1723430"/>
                  </a:lnTo>
                  <a:lnTo>
                    <a:pt x="2706578" y="1723047"/>
                  </a:lnTo>
                  <a:lnTo>
                    <a:pt x="2751975" y="1724805"/>
                  </a:lnTo>
                  <a:lnTo>
                    <a:pt x="2797131" y="1728679"/>
                  </a:lnTo>
                  <a:lnTo>
                    <a:pt x="2841971" y="1734643"/>
                  </a:lnTo>
                  <a:lnTo>
                    <a:pt x="2886420" y="1742675"/>
                  </a:lnTo>
                  <a:lnTo>
                    <a:pt x="2930404" y="1752748"/>
                  </a:lnTo>
                  <a:lnTo>
                    <a:pt x="2973849" y="1764839"/>
                  </a:lnTo>
                  <a:lnTo>
                    <a:pt x="3016680" y="1778924"/>
                  </a:lnTo>
                  <a:lnTo>
                    <a:pt x="3058821" y="1794977"/>
                  </a:lnTo>
                  <a:lnTo>
                    <a:pt x="3100200" y="1812974"/>
                  </a:lnTo>
                  <a:lnTo>
                    <a:pt x="3140741" y="1832891"/>
                  </a:lnTo>
                  <a:lnTo>
                    <a:pt x="3180369" y="1854703"/>
                  </a:lnTo>
                  <a:lnTo>
                    <a:pt x="3219010" y="1878386"/>
                  </a:lnTo>
                  <a:lnTo>
                    <a:pt x="3256590" y="1903915"/>
                  </a:lnTo>
                  <a:lnTo>
                    <a:pt x="3293034" y="1931265"/>
                  </a:lnTo>
                  <a:lnTo>
                    <a:pt x="3328267" y="1960412"/>
                  </a:lnTo>
                  <a:lnTo>
                    <a:pt x="3362216" y="1991332"/>
                  </a:lnTo>
                  <a:lnTo>
                    <a:pt x="3394804" y="2024000"/>
                  </a:lnTo>
                  <a:lnTo>
                    <a:pt x="3425958" y="2058392"/>
                  </a:lnTo>
                  <a:lnTo>
                    <a:pt x="3455604" y="2094483"/>
                  </a:lnTo>
                  <a:lnTo>
                    <a:pt x="3483666" y="2132248"/>
                  </a:lnTo>
                  <a:lnTo>
                    <a:pt x="3510070" y="2171663"/>
                  </a:lnTo>
                  <a:lnTo>
                    <a:pt x="3534742" y="2212704"/>
                  </a:lnTo>
                  <a:lnTo>
                    <a:pt x="3557606" y="2255345"/>
                  </a:lnTo>
                  <a:lnTo>
                    <a:pt x="5095449" y="1478486"/>
                  </a:lnTo>
                  <a:lnTo>
                    <a:pt x="5072970" y="1434964"/>
                  </a:lnTo>
                  <a:lnTo>
                    <a:pt x="5049791" y="1392000"/>
                  </a:lnTo>
                  <a:lnTo>
                    <a:pt x="5025924" y="1349599"/>
                  </a:lnTo>
                  <a:lnTo>
                    <a:pt x="5001377" y="1307766"/>
                  </a:lnTo>
                  <a:lnTo>
                    <a:pt x="4976162" y="1266504"/>
                  </a:lnTo>
                  <a:lnTo>
                    <a:pt x="4950287" y="1225819"/>
                  </a:lnTo>
                  <a:lnTo>
                    <a:pt x="4923763" y="1185714"/>
                  </a:lnTo>
                  <a:lnTo>
                    <a:pt x="4896600" y="1146194"/>
                  </a:lnTo>
                  <a:lnTo>
                    <a:pt x="4868807" y="1107263"/>
                  </a:lnTo>
                  <a:lnTo>
                    <a:pt x="4840395" y="1068925"/>
                  </a:lnTo>
                  <a:lnTo>
                    <a:pt x="4811373" y="1031186"/>
                  </a:lnTo>
                  <a:lnTo>
                    <a:pt x="4781751" y="994048"/>
                  </a:lnTo>
                  <a:lnTo>
                    <a:pt x="4751540" y="957517"/>
                  </a:lnTo>
                  <a:lnTo>
                    <a:pt x="4720749" y="921596"/>
                  </a:lnTo>
                  <a:lnTo>
                    <a:pt x="4689388" y="886291"/>
                  </a:lnTo>
                  <a:lnTo>
                    <a:pt x="4657467" y="851605"/>
                  </a:lnTo>
                  <a:lnTo>
                    <a:pt x="4624996" y="817543"/>
                  </a:lnTo>
                  <a:lnTo>
                    <a:pt x="4591984" y="784109"/>
                  </a:lnTo>
                  <a:lnTo>
                    <a:pt x="4558443" y="751308"/>
                  </a:lnTo>
                  <a:lnTo>
                    <a:pt x="4524381" y="719143"/>
                  </a:lnTo>
                  <a:lnTo>
                    <a:pt x="4489809" y="687620"/>
                  </a:lnTo>
                  <a:lnTo>
                    <a:pt x="4454736" y="656742"/>
                  </a:lnTo>
                  <a:lnTo>
                    <a:pt x="4419172" y="626514"/>
                  </a:lnTo>
                  <a:lnTo>
                    <a:pt x="4383128" y="596940"/>
                  </a:lnTo>
                  <a:lnTo>
                    <a:pt x="4346614" y="568024"/>
                  </a:lnTo>
                  <a:lnTo>
                    <a:pt x="4309638" y="539771"/>
                  </a:lnTo>
                  <a:lnTo>
                    <a:pt x="4272212" y="512186"/>
                  </a:lnTo>
                  <a:lnTo>
                    <a:pt x="4234344" y="485272"/>
                  </a:lnTo>
                  <a:lnTo>
                    <a:pt x="4196045" y="459033"/>
                  </a:lnTo>
                  <a:lnTo>
                    <a:pt x="4157326" y="433475"/>
                  </a:lnTo>
                  <a:lnTo>
                    <a:pt x="4118195" y="408602"/>
                  </a:lnTo>
                  <a:lnTo>
                    <a:pt x="4078662" y="384417"/>
                  </a:lnTo>
                  <a:lnTo>
                    <a:pt x="4038739" y="360925"/>
                  </a:lnTo>
                  <a:lnTo>
                    <a:pt x="3998434" y="338131"/>
                  </a:lnTo>
                  <a:lnTo>
                    <a:pt x="3957757" y="316039"/>
                  </a:lnTo>
                  <a:lnTo>
                    <a:pt x="3916718" y="294653"/>
                  </a:lnTo>
                  <a:lnTo>
                    <a:pt x="3875328" y="273977"/>
                  </a:lnTo>
                  <a:lnTo>
                    <a:pt x="3833596" y="254016"/>
                  </a:lnTo>
                  <a:lnTo>
                    <a:pt x="3791532" y="234775"/>
                  </a:lnTo>
                  <a:lnTo>
                    <a:pt x="3749147" y="216257"/>
                  </a:lnTo>
                  <a:lnTo>
                    <a:pt x="3706449" y="198466"/>
                  </a:lnTo>
                  <a:lnTo>
                    <a:pt x="3663449" y="181408"/>
                  </a:lnTo>
                  <a:lnTo>
                    <a:pt x="3620156" y="165087"/>
                  </a:lnTo>
                  <a:lnTo>
                    <a:pt x="3576582" y="149506"/>
                  </a:lnTo>
                  <a:lnTo>
                    <a:pt x="3532735" y="134670"/>
                  </a:lnTo>
                  <a:lnTo>
                    <a:pt x="3488625" y="120584"/>
                  </a:lnTo>
                  <a:lnTo>
                    <a:pt x="3444263" y="107252"/>
                  </a:lnTo>
                  <a:lnTo>
                    <a:pt x="3399659" y="94678"/>
                  </a:lnTo>
                  <a:lnTo>
                    <a:pt x="3354821" y="82867"/>
                  </a:lnTo>
                  <a:lnTo>
                    <a:pt x="3309761" y="71822"/>
                  </a:lnTo>
                  <a:lnTo>
                    <a:pt x="3264488" y="61549"/>
                  </a:lnTo>
                  <a:lnTo>
                    <a:pt x="3219012" y="52051"/>
                  </a:lnTo>
                  <a:lnTo>
                    <a:pt x="3173343" y="43333"/>
                  </a:lnTo>
                  <a:lnTo>
                    <a:pt x="3127491" y="35399"/>
                  </a:lnTo>
                  <a:lnTo>
                    <a:pt x="3081465" y="28254"/>
                  </a:lnTo>
                  <a:lnTo>
                    <a:pt x="3035277" y="21902"/>
                  </a:lnTo>
                  <a:lnTo>
                    <a:pt x="2988934" y="16346"/>
                  </a:lnTo>
                  <a:lnTo>
                    <a:pt x="2942449" y="11593"/>
                  </a:lnTo>
                  <a:lnTo>
                    <a:pt x="2895830" y="7645"/>
                  </a:lnTo>
                  <a:lnTo>
                    <a:pt x="2849087" y="4508"/>
                  </a:lnTo>
                  <a:lnTo>
                    <a:pt x="2802231" y="2185"/>
                  </a:lnTo>
                  <a:lnTo>
                    <a:pt x="2755270" y="680"/>
                  </a:lnTo>
                  <a:lnTo>
                    <a:pt x="2708216" y="0"/>
                  </a:lnTo>
                  <a:close/>
                </a:path>
              </a:pathLst>
            </a:custGeom>
            <a:solidFill>
              <a:srgbClr val="D7115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8227948" y="2407665"/>
              <a:ext cx="1795780" cy="1065530"/>
            </a:xfrm>
            <a:custGeom>
              <a:avLst/>
              <a:gdLst/>
              <a:ahLst/>
              <a:cxnLst/>
              <a:rect l="l" t="t" r="r" b="b"/>
              <a:pathLst>
                <a:path w="1795779" h="1065529">
                  <a:moveTo>
                    <a:pt x="1537843" y="0"/>
                  </a:moveTo>
                  <a:lnTo>
                    <a:pt x="0" y="776859"/>
                  </a:lnTo>
                  <a:lnTo>
                    <a:pt x="21754" y="822742"/>
                  </a:lnTo>
                  <a:lnTo>
                    <a:pt x="41025" y="869648"/>
                  </a:lnTo>
                  <a:lnTo>
                    <a:pt x="57785" y="917479"/>
                  </a:lnTo>
                  <a:lnTo>
                    <a:pt x="72004" y="966136"/>
                  </a:lnTo>
                  <a:lnTo>
                    <a:pt x="83655" y="1015519"/>
                  </a:lnTo>
                  <a:lnTo>
                    <a:pt x="92709" y="1065530"/>
                  </a:lnTo>
                  <a:lnTo>
                    <a:pt x="1795272" y="801878"/>
                  </a:lnTo>
                  <a:lnTo>
                    <a:pt x="1787199" y="752707"/>
                  </a:lnTo>
                  <a:lnTo>
                    <a:pt x="1778223" y="703725"/>
                  </a:lnTo>
                  <a:lnTo>
                    <a:pt x="1768347" y="654944"/>
                  </a:lnTo>
                  <a:lnTo>
                    <a:pt x="1757577" y="606377"/>
                  </a:lnTo>
                  <a:lnTo>
                    <a:pt x="1745915" y="558036"/>
                  </a:lnTo>
                  <a:lnTo>
                    <a:pt x="1733365" y="509932"/>
                  </a:lnTo>
                  <a:lnTo>
                    <a:pt x="1719931" y="462079"/>
                  </a:lnTo>
                  <a:lnTo>
                    <a:pt x="1705618" y="414488"/>
                  </a:lnTo>
                  <a:lnTo>
                    <a:pt x="1690428" y="367171"/>
                  </a:lnTo>
                  <a:lnTo>
                    <a:pt x="1674367" y="320142"/>
                  </a:lnTo>
                  <a:lnTo>
                    <a:pt x="1657437" y="273412"/>
                  </a:lnTo>
                  <a:lnTo>
                    <a:pt x="1639643" y="226993"/>
                  </a:lnTo>
                  <a:lnTo>
                    <a:pt x="1620988" y="180898"/>
                  </a:lnTo>
                  <a:lnTo>
                    <a:pt x="1601477" y="135139"/>
                  </a:lnTo>
                  <a:lnTo>
                    <a:pt x="1581113" y="89728"/>
                  </a:lnTo>
                  <a:lnTo>
                    <a:pt x="1559900" y="44677"/>
                  </a:lnTo>
                  <a:lnTo>
                    <a:pt x="1537843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8319642" y="3209544"/>
              <a:ext cx="1735455" cy="842644"/>
            </a:xfrm>
            <a:custGeom>
              <a:avLst/>
              <a:gdLst/>
              <a:ahLst/>
              <a:cxnLst/>
              <a:rect l="l" t="t" r="r" b="b"/>
              <a:pathLst>
                <a:path w="1735454" h="842645">
                  <a:moveTo>
                    <a:pt x="1703577" y="0"/>
                  </a:moveTo>
                  <a:lnTo>
                    <a:pt x="1015" y="263651"/>
                  </a:lnTo>
                  <a:lnTo>
                    <a:pt x="7493" y="314021"/>
                  </a:lnTo>
                  <a:lnTo>
                    <a:pt x="11307" y="364598"/>
                  </a:lnTo>
                  <a:lnTo>
                    <a:pt x="12461" y="415274"/>
                  </a:lnTo>
                  <a:lnTo>
                    <a:pt x="10959" y="465939"/>
                  </a:lnTo>
                  <a:lnTo>
                    <a:pt x="6804" y="516484"/>
                  </a:lnTo>
                  <a:lnTo>
                    <a:pt x="0" y="566800"/>
                  </a:lnTo>
                  <a:lnTo>
                    <a:pt x="1700656" y="842263"/>
                  </a:lnTo>
                  <a:lnTo>
                    <a:pt x="1708176" y="792994"/>
                  </a:lnTo>
                  <a:lnTo>
                    <a:pt x="1714778" y="743627"/>
                  </a:lnTo>
                  <a:lnTo>
                    <a:pt x="1720463" y="694174"/>
                  </a:lnTo>
                  <a:lnTo>
                    <a:pt x="1725229" y="644648"/>
                  </a:lnTo>
                  <a:lnTo>
                    <a:pt x="1729077" y="595063"/>
                  </a:lnTo>
                  <a:lnTo>
                    <a:pt x="1732006" y="545431"/>
                  </a:lnTo>
                  <a:lnTo>
                    <a:pt x="1734017" y="495764"/>
                  </a:lnTo>
                  <a:lnTo>
                    <a:pt x="1735110" y="446075"/>
                  </a:lnTo>
                  <a:lnTo>
                    <a:pt x="1735284" y="396378"/>
                  </a:lnTo>
                  <a:lnTo>
                    <a:pt x="1734538" y="346684"/>
                  </a:lnTo>
                  <a:lnTo>
                    <a:pt x="1732874" y="297006"/>
                  </a:lnTo>
                  <a:lnTo>
                    <a:pt x="1730290" y="247358"/>
                  </a:lnTo>
                  <a:lnTo>
                    <a:pt x="1726787" y="197752"/>
                  </a:lnTo>
                  <a:lnTo>
                    <a:pt x="1722365" y="148200"/>
                  </a:lnTo>
                  <a:lnTo>
                    <a:pt x="1717022" y="98716"/>
                  </a:lnTo>
                  <a:lnTo>
                    <a:pt x="1710760" y="49311"/>
                  </a:lnTo>
                  <a:lnTo>
                    <a:pt x="170357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8224901" y="3776344"/>
              <a:ext cx="1795780" cy="1075690"/>
            </a:xfrm>
            <a:custGeom>
              <a:avLst/>
              <a:gdLst/>
              <a:ahLst/>
              <a:cxnLst/>
              <a:rect l="l" t="t" r="r" b="b"/>
              <a:pathLst>
                <a:path w="1795779" h="1075689">
                  <a:moveTo>
                    <a:pt x="94742" y="0"/>
                  </a:moveTo>
                  <a:lnTo>
                    <a:pt x="85307" y="49937"/>
                  </a:lnTo>
                  <a:lnTo>
                    <a:pt x="73283" y="99229"/>
                  </a:lnTo>
                  <a:lnTo>
                    <a:pt x="58705" y="147780"/>
                  </a:lnTo>
                  <a:lnTo>
                    <a:pt x="41608" y="195495"/>
                  </a:lnTo>
                  <a:lnTo>
                    <a:pt x="22028" y="242278"/>
                  </a:lnTo>
                  <a:lnTo>
                    <a:pt x="0" y="288035"/>
                  </a:lnTo>
                  <a:lnTo>
                    <a:pt x="1532381" y="1075562"/>
                  </a:lnTo>
                  <a:lnTo>
                    <a:pt x="1554754" y="1031039"/>
                  </a:lnTo>
                  <a:lnTo>
                    <a:pt x="1576285" y="986137"/>
                  </a:lnTo>
                  <a:lnTo>
                    <a:pt x="1596969" y="940870"/>
                  </a:lnTo>
                  <a:lnTo>
                    <a:pt x="1616802" y="895248"/>
                  </a:lnTo>
                  <a:lnTo>
                    <a:pt x="1635781" y="849284"/>
                  </a:lnTo>
                  <a:lnTo>
                    <a:pt x="1653901" y="802991"/>
                  </a:lnTo>
                  <a:lnTo>
                    <a:pt x="1671158" y="756380"/>
                  </a:lnTo>
                  <a:lnTo>
                    <a:pt x="1687549" y="709464"/>
                  </a:lnTo>
                  <a:lnTo>
                    <a:pt x="1703069" y="662254"/>
                  </a:lnTo>
                  <a:lnTo>
                    <a:pt x="1717714" y="614763"/>
                  </a:lnTo>
                  <a:lnTo>
                    <a:pt x="1731480" y="567002"/>
                  </a:lnTo>
                  <a:lnTo>
                    <a:pt x="1744364" y="518985"/>
                  </a:lnTo>
                  <a:lnTo>
                    <a:pt x="1756361" y="470722"/>
                  </a:lnTo>
                  <a:lnTo>
                    <a:pt x="1767467" y="422226"/>
                  </a:lnTo>
                  <a:lnTo>
                    <a:pt x="1777677" y="373510"/>
                  </a:lnTo>
                  <a:lnTo>
                    <a:pt x="1786989" y="324584"/>
                  </a:lnTo>
                  <a:lnTo>
                    <a:pt x="1795399" y="275462"/>
                  </a:lnTo>
                  <a:lnTo>
                    <a:pt x="9474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7630160" y="4064380"/>
              <a:ext cx="2127250" cy="2145030"/>
            </a:xfrm>
            <a:custGeom>
              <a:avLst/>
              <a:gdLst/>
              <a:ahLst/>
              <a:cxnLst/>
              <a:rect l="l" t="t" r="r" b="b"/>
              <a:pathLst>
                <a:path w="2127250" h="2145029">
                  <a:moveTo>
                    <a:pt x="594741" y="0"/>
                  </a:moveTo>
                  <a:lnTo>
                    <a:pt x="570732" y="43898"/>
                  </a:lnTo>
                  <a:lnTo>
                    <a:pt x="544620" y="86303"/>
                  </a:lnTo>
                  <a:lnTo>
                    <a:pt x="516478" y="127153"/>
                  </a:lnTo>
                  <a:lnTo>
                    <a:pt x="486382" y="166385"/>
                  </a:lnTo>
                  <a:lnTo>
                    <a:pt x="454406" y="203939"/>
                  </a:lnTo>
                  <a:lnTo>
                    <a:pt x="420625" y="239753"/>
                  </a:lnTo>
                  <a:lnTo>
                    <a:pt x="385114" y="273764"/>
                  </a:lnTo>
                  <a:lnTo>
                    <a:pt x="347948" y="305911"/>
                  </a:lnTo>
                  <a:lnTo>
                    <a:pt x="309201" y="336132"/>
                  </a:lnTo>
                  <a:lnTo>
                    <a:pt x="268948" y="364365"/>
                  </a:lnTo>
                  <a:lnTo>
                    <a:pt x="227265" y="390550"/>
                  </a:lnTo>
                  <a:lnTo>
                    <a:pt x="184225" y="414623"/>
                  </a:lnTo>
                  <a:lnTo>
                    <a:pt x="139904" y="436523"/>
                  </a:lnTo>
                  <a:lnTo>
                    <a:pt x="94376" y="456188"/>
                  </a:lnTo>
                  <a:lnTo>
                    <a:pt x="47716" y="473558"/>
                  </a:lnTo>
                  <a:lnTo>
                    <a:pt x="0" y="488569"/>
                  </a:lnTo>
                  <a:lnTo>
                    <a:pt x="474853" y="2144725"/>
                  </a:lnTo>
                  <a:lnTo>
                    <a:pt x="523386" y="2130313"/>
                  </a:lnTo>
                  <a:lnTo>
                    <a:pt x="571549" y="2115022"/>
                  </a:lnTo>
                  <a:lnTo>
                    <a:pt x="619332" y="2098860"/>
                  </a:lnTo>
                  <a:lnTo>
                    <a:pt x="666723" y="2081836"/>
                  </a:lnTo>
                  <a:lnTo>
                    <a:pt x="713713" y="2063957"/>
                  </a:lnTo>
                  <a:lnTo>
                    <a:pt x="760292" y="2045232"/>
                  </a:lnTo>
                  <a:lnTo>
                    <a:pt x="806451" y="2025669"/>
                  </a:lnTo>
                  <a:lnTo>
                    <a:pt x="852179" y="2005276"/>
                  </a:lnTo>
                  <a:lnTo>
                    <a:pt x="897465" y="1984062"/>
                  </a:lnTo>
                  <a:lnTo>
                    <a:pt x="942301" y="1962034"/>
                  </a:lnTo>
                  <a:lnTo>
                    <a:pt x="986676" y="1939201"/>
                  </a:lnTo>
                  <a:lnTo>
                    <a:pt x="1030581" y="1915570"/>
                  </a:lnTo>
                  <a:lnTo>
                    <a:pt x="1074004" y="1891151"/>
                  </a:lnTo>
                  <a:lnTo>
                    <a:pt x="1116937" y="1865951"/>
                  </a:lnTo>
                  <a:lnTo>
                    <a:pt x="1159368" y="1839979"/>
                  </a:lnTo>
                  <a:lnTo>
                    <a:pt x="1201289" y="1813242"/>
                  </a:lnTo>
                  <a:lnTo>
                    <a:pt x="1242690" y="1785749"/>
                  </a:lnTo>
                  <a:lnTo>
                    <a:pt x="1283559" y="1757508"/>
                  </a:lnTo>
                  <a:lnTo>
                    <a:pt x="1323888" y="1728527"/>
                  </a:lnTo>
                  <a:lnTo>
                    <a:pt x="1363665" y="1698815"/>
                  </a:lnTo>
                  <a:lnTo>
                    <a:pt x="1402883" y="1668379"/>
                  </a:lnTo>
                  <a:lnTo>
                    <a:pt x="1441529" y="1637228"/>
                  </a:lnTo>
                  <a:lnTo>
                    <a:pt x="1479594" y="1605370"/>
                  </a:lnTo>
                  <a:lnTo>
                    <a:pt x="1517069" y="1572813"/>
                  </a:lnTo>
                  <a:lnTo>
                    <a:pt x="1553943" y="1539565"/>
                  </a:lnTo>
                  <a:lnTo>
                    <a:pt x="1590207" y="1505635"/>
                  </a:lnTo>
                  <a:lnTo>
                    <a:pt x="1625849" y="1471031"/>
                  </a:lnTo>
                  <a:lnTo>
                    <a:pt x="1660861" y="1435761"/>
                  </a:lnTo>
                  <a:lnTo>
                    <a:pt x="1695233" y="1399832"/>
                  </a:lnTo>
                  <a:lnTo>
                    <a:pt x="1728953" y="1363254"/>
                  </a:lnTo>
                  <a:lnTo>
                    <a:pt x="1762013" y="1326035"/>
                  </a:lnTo>
                  <a:lnTo>
                    <a:pt x="1794402" y="1288182"/>
                  </a:lnTo>
                  <a:lnTo>
                    <a:pt x="1826111" y="1249704"/>
                  </a:lnTo>
                  <a:lnTo>
                    <a:pt x="1857129" y="1210609"/>
                  </a:lnTo>
                  <a:lnTo>
                    <a:pt x="1887446" y="1170905"/>
                  </a:lnTo>
                  <a:lnTo>
                    <a:pt x="1917052" y="1130601"/>
                  </a:lnTo>
                  <a:lnTo>
                    <a:pt x="1945938" y="1089704"/>
                  </a:lnTo>
                  <a:lnTo>
                    <a:pt x="1974093" y="1048223"/>
                  </a:lnTo>
                  <a:lnTo>
                    <a:pt x="2001508" y="1006166"/>
                  </a:lnTo>
                  <a:lnTo>
                    <a:pt x="2028172" y="963541"/>
                  </a:lnTo>
                  <a:lnTo>
                    <a:pt x="2054076" y="920356"/>
                  </a:lnTo>
                  <a:lnTo>
                    <a:pt x="2079209" y="876620"/>
                  </a:lnTo>
                  <a:lnTo>
                    <a:pt x="2103561" y="832341"/>
                  </a:lnTo>
                  <a:lnTo>
                    <a:pt x="2127123" y="787527"/>
                  </a:lnTo>
                  <a:lnTo>
                    <a:pt x="594741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763889" y="2799333"/>
            <a:ext cx="1157605" cy="4451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12700" lvl="0" indent="0" algn="r" defTabSz="914400" rtl="0" eaLnBrk="1" fontAlgn="auto" latinLnBrk="0" hangingPunct="1">
              <a:lnSpc>
                <a:spcPts val="165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Pandora</a:t>
            </a:r>
            <a:r>
              <a:rPr kumimoji="0" sz="1400" b="1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Free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r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5%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53754" y="3432759"/>
            <a:ext cx="1049020" cy="445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12700" lvl="0" indent="0" algn="r" defTabSz="914400" rtl="0" eaLnBrk="1" fontAlgn="auto" latinLnBrk="0" hangingPunct="1">
              <a:lnSpc>
                <a:spcPts val="165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tify</a:t>
            </a: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r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5%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220834" y="4134103"/>
            <a:ext cx="495934" cy="445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13335" lvl="0" indent="0" algn="r" defTabSz="914400" rtl="0" eaLnBrk="1" fontAlgn="auto" latinLnBrk="0" hangingPunct="1">
              <a:lnSpc>
                <a:spcPts val="165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Ot</a:t>
            </a: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r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5%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895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D8533F-1285-2DC8-83DC-B4D3D710C5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-29279"/>
            <a:ext cx="12191980" cy="6857990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title 3">
            <a:extLst>
              <a:ext uri="{FF2B5EF4-FFF2-40B4-BE49-F238E27FC236}">
                <a16:creationId xmlns:a16="http://schemas.microsoft.com/office/drawing/2014/main" id="{C5EDFEAB-5C03-1A1A-9399-FEA3B2A98B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16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7660" y="91820"/>
            <a:ext cx="6957059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spc="-5" dirty="0"/>
              <a:t>Significant Digital </a:t>
            </a:r>
            <a:r>
              <a:rPr sz="3200" spc="-10" dirty="0"/>
              <a:t>Growth </a:t>
            </a:r>
            <a:r>
              <a:rPr sz="3200" spc="-20" dirty="0"/>
              <a:t>Stories </a:t>
            </a:r>
            <a:r>
              <a:rPr sz="3200" dirty="0"/>
              <a:t>for </a:t>
            </a:r>
            <a:r>
              <a:rPr sz="3200" spc="5" dirty="0"/>
              <a:t> </a:t>
            </a:r>
            <a:r>
              <a:rPr sz="3200" spc="-20" dirty="0"/>
              <a:t>Spotify,</a:t>
            </a:r>
            <a:r>
              <a:rPr sz="3200" spc="-10" dirty="0"/>
              <a:t> </a:t>
            </a:r>
            <a:r>
              <a:rPr sz="3200" spc="-15" dirty="0"/>
              <a:t>Podcasts,</a:t>
            </a:r>
            <a:r>
              <a:rPr sz="3200" dirty="0"/>
              <a:t> </a:t>
            </a:r>
            <a:r>
              <a:rPr sz="3200" spc="-80" dirty="0"/>
              <a:t>YouTube</a:t>
            </a:r>
            <a:r>
              <a:rPr sz="3200" spc="-20" dirty="0"/>
              <a:t> </a:t>
            </a:r>
            <a:r>
              <a:rPr sz="3200" dirty="0"/>
              <a:t>among</a:t>
            </a:r>
            <a:r>
              <a:rPr sz="3200" spc="-5" dirty="0"/>
              <a:t> 13+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07670" y="6325981"/>
            <a:ext cx="2491740" cy="43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336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YouTube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for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music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and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music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videos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only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Edison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Research</a:t>
            </a:r>
            <a:r>
              <a:rPr kumimoji="0" sz="1000" b="0" i="0" u="none" strike="noStrike" kern="1200" cap="none" spc="3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Share</a:t>
            </a:r>
            <a:r>
              <a:rPr kumimoji="0" sz="1000" b="0" i="0" u="none" strike="noStrike" kern="1200" cap="none" spc="1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of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Ear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® 2014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-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2022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90765" y="2147316"/>
            <a:ext cx="11076940" cy="3429635"/>
            <a:chOff x="790765" y="2147316"/>
            <a:chExt cx="11076940" cy="3429635"/>
          </a:xfrm>
        </p:grpSpPr>
        <p:sp>
          <p:nvSpPr>
            <p:cNvPr id="5" name="object 5"/>
            <p:cNvSpPr/>
            <p:nvPr/>
          </p:nvSpPr>
          <p:spPr>
            <a:xfrm>
              <a:off x="1615440" y="3491483"/>
              <a:ext cx="9427845" cy="2016760"/>
            </a:xfrm>
            <a:custGeom>
              <a:avLst/>
              <a:gdLst/>
              <a:ahLst/>
              <a:cxnLst/>
              <a:rect l="l" t="t" r="r" b="b"/>
              <a:pathLst>
                <a:path w="9427845" h="2016760">
                  <a:moveTo>
                    <a:pt x="2048256" y="0"/>
                  </a:moveTo>
                  <a:lnTo>
                    <a:pt x="0" y="0"/>
                  </a:lnTo>
                  <a:lnTo>
                    <a:pt x="0" y="2016252"/>
                  </a:lnTo>
                  <a:lnTo>
                    <a:pt x="2048256" y="2016252"/>
                  </a:lnTo>
                  <a:lnTo>
                    <a:pt x="2048256" y="0"/>
                  </a:lnTo>
                  <a:close/>
                </a:path>
                <a:path w="9427845" h="2016760">
                  <a:moveTo>
                    <a:pt x="5737860" y="0"/>
                  </a:moveTo>
                  <a:lnTo>
                    <a:pt x="3688080" y="0"/>
                  </a:lnTo>
                  <a:lnTo>
                    <a:pt x="3688080" y="2016252"/>
                  </a:lnTo>
                  <a:lnTo>
                    <a:pt x="5737860" y="2016252"/>
                  </a:lnTo>
                  <a:lnTo>
                    <a:pt x="5737860" y="0"/>
                  </a:lnTo>
                  <a:close/>
                </a:path>
                <a:path w="9427845" h="2016760">
                  <a:moveTo>
                    <a:pt x="9427464" y="0"/>
                  </a:moveTo>
                  <a:lnTo>
                    <a:pt x="7377684" y="0"/>
                  </a:lnTo>
                  <a:lnTo>
                    <a:pt x="7377684" y="2016252"/>
                  </a:lnTo>
                  <a:lnTo>
                    <a:pt x="9427464" y="2016252"/>
                  </a:lnTo>
                  <a:lnTo>
                    <a:pt x="9427464" y="0"/>
                  </a:lnTo>
                  <a:close/>
                </a:path>
              </a:pathLst>
            </a:custGeom>
            <a:solidFill>
              <a:srgbClr val="031F4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795527" y="5507736"/>
              <a:ext cx="11067415" cy="64135"/>
            </a:xfrm>
            <a:custGeom>
              <a:avLst/>
              <a:gdLst/>
              <a:ahLst/>
              <a:cxnLst/>
              <a:rect l="l" t="t" r="r" b="b"/>
              <a:pathLst>
                <a:path w="11067415" h="64135">
                  <a:moveTo>
                    <a:pt x="0" y="0"/>
                  </a:moveTo>
                  <a:lnTo>
                    <a:pt x="11067288" y="0"/>
                  </a:lnTo>
                </a:path>
                <a:path w="11067415" h="64135">
                  <a:moveTo>
                    <a:pt x="0" y="0"/>
                  </a:moveTo>
                  <a:lnTo>
                    <a:pt x="0" y="64007"/>
                  </a:lnTo>
                </a:path>
                <a:path w="11067415" h="64135">
                  <a:moveTo>
                    <a:pt x="3688080" y="0"/>
                  </a:moveTo>
                  <a:lnTo>
                    <a:pt x="3688080" y="64007"/>
                  </a:lnTo>
                </a:path>
                <a:path w="11067415" h="64135">
                  <a:moveTo>
                    <a:pt x="7377683" y="0"/>
                  </a:moveTo>
                  <a:lnTo>
                    <a:pt x="7377683" y="64007"/>
                  </a:lnTo>
                </a:path>
                <a:path w="11067415" h="64135">
                  <a:moveTo>
                    <a:pt x="11067288" y="0"/>
                  </a:moveTo>
                  <a:lnTo>
                    <a:pt x="11067288" y="6400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217676" y="2147316"/>
              <a:ext cx="2882265" cy="1480185"/>
            </a:xfrm>
            <a:custGeom>
              <a:avLst/>
              <a:gdLst/>
              <a:ahLst/>
              <a:cxnLst/>
              <a:rect l="l" t="t" r="r" b="b"/>
              <a:pathLst>
                <a:path w="2882265" h="1480185">
                  <a:moveTo>
                    <a:pt x="1440942" y="0"/>
                  </a:moveTo>
                  <a:lnTo>
                    <a:pt x="0" y="1479804"/>
                  </a:lnTo>
                  <a:lnTo>
                    <a:pt x="2881884" y="1479804"/>
                  </a:lnTo>
                  <a:lnTo>
                    <a:pt x="1440942" y="0"/>
                  </a:lnTo>
                  <a:close/>
                </a:path>
              </a:pathLst>
            </a:custGeom>
            <a:solidFill>
              <a:srgbClr val="031F4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353182" y="5638291"/>
            <a:ext cx="5740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Sp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o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ti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f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y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70778" y="5638291"/>
            <a:ext cx="7175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Podcasts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59239" y="5638291"/>
            <a:ext cx="720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YouTube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47690" y="3875913"/>
            <a:ext cx="126428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2%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in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2014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  <a:p>
            <a:pPr marL="190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to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6%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in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2022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41611" y="3875913"/>
            <a:ext cx="140144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5%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in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2014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to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14%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in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2022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37385" y="3875913"/>
            <a:ext cx="126428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2%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in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2014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to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8%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in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2022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38700" y="2141219"/>
            <a:ext cx="6644640" cy="1480185"/>
          </a:xfrm>
          <a:custGeom>
            <a:avLst/>
            <a:gdLst/>
            <a:ahLst/>
            <a:cxnLst/>
            <a:rect l="l" t="t" r="r" b="b"/>
            <a:pathLst>
              <a:path w="6644640" h="1480185">
                <a:moveTo>
                  <a:pt x="2883408" y="1479804"/>
                </a:moveTo>
                <a:lnTo>
                  <a:pt x="1441704" y="0"/>
                </a:lnTo>
                <a:lnTo>
                  <a:pt x="0" y="1479804"/>
                </a:lnTo>
                <a:lnTo>
                  <a:pt x="2883408" y="1479804"/>
                </a:lnTo>
                <a:close/>
              </a:path>
              <a:path w="6644640" h="1480185">
                <a:moveTo>
                  <a:pt x="6644640" y="1479804"/>
                </a:moveTo>
                <a:lnTo>
                  <a:pt x="5203698" y="0"/>
                </a:lnTo>
                <a:lnTo>
                  <a:pt x="3762756" y="1479804"/>
                </a:lnTo>
                <a:lnTo>
                  <a:pt x="6644640" y="1479804"/>
                </a:lnTo>
                <a:close/>
              </a:path>
            </a:pathLst>
          </a:custGeom>
          <a:solidFill>
            <a:srgbClr val="031F4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8199" y="116839"/>
            <a:ext cx="947801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spc="-5" dirty="0"/>
              <a:t>Americans</a:t>
            </a:r>
            <a:r>
              <a:rPr sz="3200" spc="-15" dirty="0"/>
              <a:t> </a:t>
            </a:r>
            <a:r>
              <a:rPr sz="3200" dirty="0"/>
              <a:t>now </a:t>
            </a:r>
            <a:r>
              <a:rPr sz="3200" spc="-5" dirty="0"/>
              <a:t>spend</a:t>
            </a:r>
            <a:r>
              <a:rPr sz="3200" spc="5" dirty="0"/>
              <a:t> </a:t>
            </a:r>
            <a:r>
              <a:rPr sz="3200" spc="-15" dirty="0"/>
              <a:t>more</a:t>
            </a:r>
            <a:r>
              <a:rPr sz="3200" dirty="0"/>
              <a:t> time</a:t>
            </a:r>
            <a:r>
              <a:rPr sz="3200" spc="5" dirty="0"/>
              <a:t> </a:t>
            </a:r>
            <a:r>
              <a:rPr sz="3200" dirty="0"/>
              <a:t>with</a:t>
            </a:r>
            <a:r>
              <a:rPr sz="3200" spc="-10" dirty="0"/>
              <a:t> </a:t>
            </a:r>
            <a:r>
              <a:rPr sz="3200" dirty="0"/>
              <a:t>audio</a:t>
            </a:r>
            <a:r>
              <a:rPr sz="3200" spc="5" dirty="0"/>
              <a:t> </a:t>
            </a:r>
            <a:r>
              <a:rPr sz="3200" spc="-10" dirty="0"/>
              <a:t>through </a:t>
            </a:r>
            <a:r>
              <a:rPr sz="3200" spc="-865" dirty="0"/>
              <a:t> </a:t>
            </a:r>
            <a:r>
              <a:rPr sz="3200" spc="-5" dirty="0"/>
              <a:t>mobile</a:t>
            </a:r>
            <a:r>
              <a:rPr sz="3200" spc="-10" dirty="0"/>
              <a:t> </a:t>
            </a:r>
            <a:r>
              <a:rPr sz="3200" dirty="0"/>
              <a:t>device</a:t>
            </a:r>
            <a:r>
              <a:rPr sz="3200" spc="-15" dirty="0"/>
              <a:t> </a:t>
            </a:r>
            <a:r>
              <a:rPr sz="3200" dirty="0"/>
              <a:t>than</a:t>
            </a:r>
            <a:r>
              <a:rPr sz="3200" spc="-15" dirty="0"/>
              <a:t> </a:t>
            </a:r>
            <a:r>
              <a:rPr sz="3200" dirty="0"/>
              <a:t>a traditional </a:t>
            </a:r>
            <a:r>
              <a:rPr sz="3200" spc="-5" dirty="0"/>
              <a:t>radio</a:t>
            </a:r>
            <a:r>
              <a:rPr sz="3200" spc="-25" dirty="0"/>
              <a:t> </a:t>
            </a:r>
            <a:r>
              <a:rPr sz="3200" spc="-5" dirty="0"/>
              <a:t>receiver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07670" y="6325981"/>
            <a:ext cx="4494530" cy="43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336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Includes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all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audio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sources.</a:t>
            </a:r>
            <a:r>
              <a:rPr kumimoji="0" sz="1000" b="0" i="0" u="none" strike="noStrike" kern="1200" cap="none" spc="3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AM/FM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Radio</a:t>
            </a:r>
            <a:r>
              <a:rPr kumimoji="0" sz="1000" b="0" i="0" u="none" strike="noStrike" kern="1200" cap="none" spc="2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includes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over</a:t>
            </a:r>
            <a:r>
              <a:rPr kumimoji="0" sz="1000" b="0" i="0" u="none" strike="noStrike" kern="1200" cap="none" spc="1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the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air</a:t>
            </a:r>
            <a:r>
              <a:rPr kumimoji="0" sz="1000" b="0" i="0" u="none" strike="noStrike" kern="1200" cap="none" spc="2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and</a:t>
            </a:r>
            <a:r>
              <a:rPr kumimoji="0" sz="1000" b="0" i="0" u="none" strike="noStrike" kern="1200" cap="none" spc="2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radio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streams </a:t>
            </a:r>
            <a:r>
              <a:rPr kumimoji="0" sz="1000" b="0" i="0" u="none" strike="noStrike" kern="1200" cap="none" spc="-254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Edison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Research</a:t>
            </a:r>
            <a:r>
              <a:rPr kumimoji="0" sz="1000" b="0" i="0" u="none" strike="noStrike" kern="1200" cap="none" spc="3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Share</a:t>
            </a:r>
            <a:r>
              <a:rPr kumimoji="0" sz="1000" b="0" i="0" u="none" strike="noStrike" kern="1200" cap="none" spc="1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of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Ear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® 2014-2022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54963" y="2784538"/>
            <a:ext cx="11259820" cy="2733040"/>
            <a:chOff x="854963" y="2784538"/>
            <a:chExt cx="11259820" cy="2733040"/>
          </a:xfrm>
        </p:grpSpPr>
        <p:sp>
          <p:nvSpPr>
            <p:cNvPr id="5" name="object 5"/>
            <p:cNvSpPr/>
            <p:nvPr/>
          </p:nvSpPr>
          <p:spPr>
            <a:xfrm>
              <a:off x="854963" y="5512308"/>
              <a:ext cx="11259820" cy="0"/>
            </a:xfrm>
            <a:custGeom>
              <a:avLst/>
              <a:gdLst/>
              <a:ahLst/>
              <a:cxnLst/>
              <a:rect l="l" t="t" r="r" b="b"/>
              <a:pathLst>
                <a:path w="11259820">
                  <a:moveTo>
                    <a:pt x="0" y="0"/>
                  </a:moveTo>
                  <a:lnTo>
                    <a:pt x="11259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480565" y="2798826"/>
              <a:ext cx="10008235" cy="887094"/>
            </a:xfrm>
            <a:custGeom>
              <a:avLst/>
              <a:gdLst/>
              <a:ahLst/>
              <a:cxnLst/>
              <a:rect l="l" t="t" r="r" b="b"/>
              <a:pathLst>
                <a:path w="10008235" h="887095">
                  <a:moveTo>
                    <a:pt x="0" y="0"/>
                  </a:moveTo>
                  <a:lnTo>
                    <a:pt x="1251204" y="111251"/>
                  </a:lnTo>
                  <a:lnTo>
                    <a:pt x="2502408" y="166115"/>
                  </a:lnTo>
                  <a:lnTo>
                    <a:pt x="3753612" y="332232"/>
                  </a:lnTo>
                  <a:lnTo>
                    <a:pt x="5004816" y="443484"/>
                  </a:lnTo>
                  <a:lnTo>
                    <a:pt x="6254495" y="443484"/>
                  </a:lnTo>
                  <a:lnTo>
                    <a:pt x="7505700" y="775715"/>
                  </a:lnTo>
                  <a:lnTo>
                    <a:pt x="8756904" y="886968"/>
                  </a:lnTo>
                  <a:lnTo>
                    <a:pt x="10008108" y="880872"/>
                  </a:lnTo>
                </a:path>
              </a:pathLst>
            </a:custGeom>
            <a:ln w="2857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480565" y="3669030"/>
              <a:ext cx="10008235" cy="847725"/>
            </a:xfrm>
            <a:custGeom>
              <a:avLst/>
              <a:gdLst/>
              <a:ahLst/>
              <a:cxnLst/>
              <a:rect l="l" t="t" r="r" b="b"/>
              <a:pathLst>
                <a:path w="10008235" h="847725">
                  <a:moveTo>
                    <a:pt x="0" y="847344"/>
                  </a:moveTo>
                  <a:lnTo>
                    <a:pt x="1251204" y="736092"/>
                  </a:lnTo>
                  <a:lnTo>
                    <a:pt x="2502408" y="681228"/>
                  </a:lnTo>
                  <a:lnTo>
                    <a:pt x="3753612" y="569976"/>
                  </a:lnTo>
                  <a:lnTo>
                    <a:pt x="5004816" y="458724"/>
                  </a:lnTo>
                  <a:lnTo>
                    <a:pt x="6254495" y="348996"/>
                  </a:lnTo>
                  <a:lnTo>
                    <a:pt x="7505700" y="182880"/>
                  </a:lnTo>
                  <a:lnTo>
                    <a:pt x="8756904" y="71628"/>
                  </a:lnTo>
                  <a:lnTo>
                    <a:pt x="10008108" y="0"/>
                  </a:lnTo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68297" y="2481833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49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19501" y="2592705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47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70452" y="2647645"/>
            <a:ext cx="2235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46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21655" y="2814320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43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72859" y="2924937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41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23809" y="2924937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41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75014" y="3257169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35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125836" y="3368166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33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277600" y="3749040"/>
            <a:ext cx="422275" cy="243840"/>
          </a:xfrm>
          <a:prstGeom prst="rect">
            <a:avLst/>
          </a:prstGeom>
          <a:solidFill>
            <a:srgbClr val="5B9BD4">
              <a:alpha val="59999"/>
            </a:srgbClr>
          </a:solidFill>
        </p:spPr>
        <p:txBody>
          <a:bodyPr vert="horz" wrap="square" lIns="0" tIns="8890" rIns="0" bIns="0" rtlCol="0">
            <a:spAutoFit/>
          </a:bodyPr>
          <a:lstStyle/>
          <a:p>
            <a:pPr marL="37465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33,1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4507" y="4567242"/>
            <a:ext cx="1458595" cy="5461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92405" marR="0" lvl="0" indent="0" algn="ctr" defTabSz="914400" rtl="0" eaLnBrk="1" fontAlgn="auto" latinLnBrk="0" hangingPunct="1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18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Mobile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Device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19501" y="447065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20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70452" y="4415154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21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21655" y="4303852"/>
            <a:ext cx="2235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23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72859" y="4193540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25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23809" y="4082922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27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75014" y="3916426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30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125836" y="3805809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32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277600" y="3355847"/>
            <a:ext cx="422275" cy="243840"/>
          </a:xfrm>
          <a:prstGeom prst="rect">
            <a:avLst/>
          </a:prstGeom>
          <a:solidFill>
            <a:srgbClr val="EC7C30">
              <a:alpha val="59999"/>
            </a:srgbClr>
          </a:solidFill>
        </p:spPr>
        <p:txBody>
          <a:bodyPr vert="horz" wrap="square" lIns="0" tIns="8255" rIns="0" bIns="0" rtlCol="0">
            <a:spAutoFit/>
          </a:bodyPr>
          <a:lstStyle/>
          <a:p>
            <a:pPr marL="37465" marR="0" lvl="0" indent="0" algn="l" defTabSz="914400" rtl="0" eaLnBrk="1" fontAlgn="auto" latinLnBrk="0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33,3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70761" y="5591962"/>
            <a:ext cx="4216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2014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21966" y="5591962"/>
            <a:ext cx="4216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2015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72915" y="5591962"/>
            <a:ext cx="4216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2016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24120" y="5591962"/>
            <a:ext cx="4216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2017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75070" y="5591962"/>
            <a:ext cx="4216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2018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26273" y="5591962"/>
            <a:ext cx="4216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2019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777096" y="5591962"/>
            <a:ext cx="4216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2020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028301" y="5591962"/>
            <a:ext cx="4216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2021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279251" y="5591962"/>
            <a:ext cx="4216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2022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54507" y="1366265"/>
            <a:ext cx="4787265" cy="765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srgbClr val="009FD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Share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srgbClr val="009FD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800" b="0" i="1" u="none" strike="noStrike" kern="1200" cap="none" spc="-25" normalizeH="0" baseline="0" noProof="0" dirty="0">
                <a:ln>
                  <a:noFill/>
                </a:ln>
                <a:solidFill>
                  <a:srgbClr val="009FD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of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srgbClr val="009FD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all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srgbClr val="009FD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audio</a:t>
            </a:r>
            <a:r>
              <a:rPr kumimoji="0" sz="1800" b="0" i="1" u="none" strike="noStrike" kern="1200" cap="none" spc="5" normalizeH="0" baseline="0" noProof="0" dirty="0">
                <a:ln>
                  <a:noFill/>
                </a:ln>
                <a:solidFill>
                  <a:srgbClr val="009FD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srgbClr val="009FD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listening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srgbClr val="009FD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srgbClr val="009FD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that</a:t>
            </a:r>
            <a:r>
              <a:rPr kumimoji="0" sz="1800" b="0" i="1" u="none" strike="noStrike" kern="1200" cap="none" spc="20" normalizeH="0" baseline="0" noProof="0" dirty="0">
                <a:ln>
                  <a:noFill/>
                </a:ln>
                <a:solidFill>
                  <a:srgbClr val="009FD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srgbClr val="009FD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occurs</a:t>
            </a:r>
            <a:r>
              <a:rPr kumimoji="0" sz="1800" b="0" i="1" u="none" strike="noStrike" kern="1200" cap="none" spc="15" normalizeH="0" baseline="0" noProof="0" dirty="0">
                <a:ln>
                  <a:noFill/>
                </a:ln>
                <a:solidFill>
                  <a:srgbClr val="009FD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srgbClr val="009FD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on device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AM/FM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Radio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Receiver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7660" y="119837"/>
            <a:ext cx="88449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/>
              <a:t>TVs</a:t>
            </a:r>
            <a:r>
              <a:rPr sz="3600" spc="10" dirty="0"/>
              <a:t> </a:t>
            </a:r>
            <a:r>
              <a:rPr sz="3600" spc="-20" dirty="0"/>
              <a:t>are</a:t>
            </a:r>
            <a:r>
              <a:rPr sz="3600" dirty="0"/>
              <a:t> now</a:t>
            </a:r>
            <a:r>
              <a:rPr sz="3600" spc="-15" dirty="0"/>
              <a:t> </a:t>
            </a:r>
            <a:r>
              <a:rPr sz="3600" dirty="0"/>
              <a:t>a</a:t>
            </a:r>
            <a:r>
              <a:rPr sz="3600" spc="5" dirty="0"/>
              <a:t> </a:t>
            </a:r>
            <a:r>
              <a:rPr sz="3600" spc="-15" dirty="0"/>
              <a:t>source</a:t>
            </a:r>
            <a:r>
              <a:rPr sz="3600" dirty="0"/>
              <a:t> </a:t>
            </a:r>
            <a:r>
              <a:rPr sz="3600" spc="-30" dirty="0"/>
              <a:t>of</a:t>
            </a:r>
            <a:r>
              <a:rPr sz="3600" spc="5" dirty="0"/>
              <a:t> </a:t>
            </a:r>
            <a:r>
              <a:rPr sz="3600" dirty="0"/>
              <a:t>audio </a:t>
            </a:r>
            <a:r>
              <a:rPr sz="3600" spc="-5" dirty="0"/>
              <a:t>consumption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197660" y="780364"/>
            <a:ext cx="41097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Americans’</a:t>
            </a:r>
            <a:r>
              <a:rPr kumimoji="0" sz="2000" b="0" i="1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Audio</a:t>
            </a:r>
            <a:r>
              <a:rPr kumimoji="0" sz="2000" b="0" i="1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Listening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by</a:t>
            </a:r>
            <a:r>
              <a:rPr kumimoji="0" sz="2000" b="0" i="1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Device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670" y="6057087"/>
            <a:ext cx="3724910" cy="68707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YouTube</a:t>
            </a:r>
            <a:r>
              <a:rPr kumimoji="0" sz="900" b="0" i="0" u="none" strike="noStrike" kern="1200" cap="none" spc="2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for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music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and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music</a:t>
            </a: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videos</a:t>
            </a:r>
            <a:r>
              <a:rPr kumimoji="0" sz="1000" b="0" i="0" u="none" strike="noStrike" kern="1200" cap="none" spc="-3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only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AM/FM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Radio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includes</a:t>
            </a: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over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the</a:t>
            </a:r>
            <a:r>
              <a:rPr kumimoji="0" sz="900" b="0" i="0" u="none" strike="noStrike" kern="1200" cap="none" spc="2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air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and</a:t>
            </a:r>
            <a:r>
              <a:rPr kumimoji="0" sz="1000" b="0" i="0" u="none" strike="noStrike" kern="1200" cap="none" spc="-2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radio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streams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Streaming Audio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includes</a:t>
            </a:r>
            <a:r>
              <a:rPr kumimoji="0" sz="900" b="0" i="0" u="none" strike="noStrike" kern="1200" cap="none" spc="1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pure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plays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such</a:t>
            </a: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as</a:t>
            </a:r>
            <a:r>
              <a:rPr kumimoji="0" sz="900" b="0" i="0" u="none" strike="noStrike" kern="1200" cap="none" spc="1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Pandora,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Spotify,</a:t>
            </a: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and</a:t>
            </a: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others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Edison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Research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Share</a:t>
            </a:r>
            <a:r>
              <a:rPr kumimoji="0" sz="900" b="0" i="0" u="none" strike="noStrike" kern="1200" cap="none" spc="1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of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Ear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®Q3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2022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56525" y="1940051"/>
            <a:ext cx="6955790" cy="3828415"/>
            <a:chOff x="1156525" y="1940051"/>
            <a:chExt cx="6955790" cy="3828415"/>
          </a:xfrm>
        </p:grpSpPr>
        <p:sp>
          <p:nvSpPr>
            <p:cNvPr id="6" name="object 6"/>
            <p:cNvSpPr/>
            <p:nvPr/>
          </p:nvSpPr>
          <p:spPr>
            <a:xfrm>
              <a:off x="1161288" y="2004059"/>
              <a:ext cx="5393690" cy="3702050"/>
            </a:xfrm>
            <a:custGeom>
              <a:avLst/>
              <a:gdLst/>
              <a:ahLst/>
              <a:cxnLst/>
              <a:rect l="l" t="t" r="r" b="b"/>
              <a:pathLst>
                <a:path w="5393690" h="3702050">
                  <a:moveTo>
                    <a:pt x="3422904" y="2296668"/>
                  </a:moveTo>
                  <a:lnTo>
                    <a:pt x="0" y="2296668"/>
                  </a:lnTo>
                  <a:lnTo>
                    <a:pt x="0" y="2935224"/>
                  </a:lnTo>
                  <a:lnTo>
                    <a:pt x="3422904" y="2935224"/>
                  </a:lnTo>
                  <a:lnTo>
                    <a:pt x="3422904" y="2296668"/>
                  </a:lnTo>
                  <a:close/>
                </a:path>
                <a:path w="5393690" h="3702050">
                  <a:moveTo>
                    <a:pt x="3422904" y="0"/>
                  </a:moveTo>
                  <a:lnTo>
                    <a:pt x="0" y="0"/>
                  </a:lnTo>
                  <a:lnTo>
                    <a:pt x="0" y="637032"/>
                  </a:lnTo>
                  <a:lnTo>
                    <a:pt x="3422904" y="637032"/>
                  </a:lnTo>
                  <a:lnTo>
                    <a:pt x="3422904" y="0"/>
                  </a:lnTo>
                  <a:close/>
                </a:path>
                <a:path w="5393690" h="3702050">
                  <a:moveTo>
                    <a:pt x="5393436" y="3063240"/>
                  </a:moveTo>
                  <a:lnTo>
                    <a:pt x="0" y="3063240"/>
                  </a:lnTo>
                  <a:lnTo>
                    <a:pt x="0" y="3701796"/>
                  </a:lnTo>
                  <a:lnTo>
                    <a:pt x="5393436" y="3701796"/>
                  </a:lnTo>
                  <a:lnTo>
                    <a:pt x="5393436" y="3063240"/>
                  </a:lnTo>
                  <a:close/>
                </a:path>
              </a:pathLst>
            </a:custGeom>
            <a:solidFill>
              <a:srgbClr val="D7115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131820" y="2004059"/>
              <a:ext cx="4980940" cy="2935605"/>
            </a:xfrm>
            <a:custGeom>
              <a:avLst/>
              <a:gdLst/>
              <a:ahLst/>
              <a:cxnLst/>
              <a:rect l="l" t="t" r="r" b="b"/>
              <a:pathLst>
                <a:path w="4980940" h="2935604">
                  <a:moveTo>
                    <a:pt x="4875276" y="0"/>
                  </a:moveTo>
                  <a:lnTo>
                    <a:pt x="1452372" y="0"/>
                  </a:lnTo>
                  <a:lnTo>
                    <a:pt x="1452372" y="637032"/>
                  </a:lnTo>
                  <a:lnTo>
                    <a:pt x="4875276" y="637032"/>
                  </a:lnTo>
                  <a:lnTo>
                    <a:pt x="4875276" y="0"/>
                  </a:lnTo>
                  <a:close/>
                </a:path>
                <a:path w="4980940" h="2935604">
                  <a:moveTo>
                    <a:pt x="4980432" y="2296668"/>
                  </a:moveTo>
                  <a:lnTo>
                    <a:pt x="1452372" y="2296668"/>
                  </a:lnTo>
                  <a:lnTo>
                    <a:pt x="1452372" y="2935224"/>
                  </a:lnTo>
                  <a:lnTo>
                    <a:pt x="4980432" y="2935224"/>
                  </a:lnTo>
                  <a:lnTo>
                    <a:pt x="4980432" y="2296668"/>
                  </a:lnTo>
                  <a:close/>
                </a:path>
                <a:path w="4980940" h="2935604">
                  <a:moveTo>
                    <a:pt x="4980432" y="1531620"/>
                  </a:moveTo>
                  <a:lnTo>
                    <a:pt x="0" y="1531620"/>
                  </a:lnTo>
                  <a:lnTo>
                    <a:pt x="0" y="2168652"/>
                  </a:lnTo>
                  <a:lnTo>
                    <a:pt x="4980432" y="2168652"/>
                  </a:lnTo>
                  <a:lnTo>
                    <a:pt x="4980432" y="1531620"/>
                  </a:lnTo>
                  <a:close/>
                </a:path>
              </a:pathLst>
            </a:custGeom>
            <a:solidFill>
              <a:srgbClr val="031F4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161288" y="1940051"/>
              <a:ext cx="0" cy="3828415"/>
            </a:xfrm>
            <a:custGeom>
              <a:avLst/>
              <a:gdLst/>
              <a:ahLst/>
              <a:cxnLst/>
              <a:rect l="l" t="t" r="r" b="b"/>
              <a:pathLst>
                <a:path h="3828415">
                  <a:moveTo>
                    <a:pt x="0" y="0"/>
                  </a:moveTo>
                  <a:lnTo>
                    <a:pt x="0" y="3828288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776727" y="2205989"/>
            <a:ext cx="20510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33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6050" y="3535679"/>
            <a:ext cx="1965960" cy="637540"/>
          </a:xfrm>
          <a:prstGeom prst="rect">
            <a:avLst/>
          </a:prstGeom>
          <a:solidFill>
            <a:srgbClr val="D71158"/>
          </a:solidFill>
        </p:spPr>
        <p:txBody>
          <a:bodyPr vert="horz" wrap="square" lIns="0" tIns="381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19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76727" y="4504182"/>
            <a:ext cx="20510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33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62502" y="5270372"/>
            <a:ext cx="20510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52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00902" y="2205989"/>
            <a:ext cx="20510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33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26278" y="3738117"/>
            <a:ext cx="20510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48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52717" y="4504182"/>
            <a:ext cx="20510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34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54723" y="5067300"/>
            <a:ext cx="1452880" cy="638810"/>
          </a:xfrm>
          <a:prstGeom prst="rect">
            <a:avLst/>
          </a:prstGeom>
          <a:solidFill>
            <a:srgbClr val="031F4E"/>
          </a:solidFill>
        </p:spPr>
        <p:txBody>
          <a:bodyPr vert="horz" wrap="square" lIns="0" tIns="444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1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14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07095" y="2004060"/>
            <a:ext cx="1141730" cy="637540"/>
          </a:xfrm>
          <a:prstGeom prst="rect">
            <a:avLst/>
          </a:prstGeom>
          <a:solidFill>
            <a:srgbClr val="F7921E"/>
          </a:solidFill>
        </p:spPr>
        <p:txBody>
          <a:bodyPr vert="horz" wrap="square" lIns="0" tIns="317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1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11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12252" y="3535679"/>
            <a:ext cx="1348740" cy="637540"/>
          </a:xfrm>
          <a:prstGeom prst="rect">
            <a:avLst/>
          </a:prstGeom>
          <a:solidFill>
            <a:srgbClr val="F7921E"/>
          </a:solidFill>
        </p:spPr>
        <p:txBody>
          <a:bodyPr vert="horz" wrap="square" lIns="0" tIns="381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13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12252" y="4300728"/>
            <a:ext cx="932815" cy="638810"/>
          </a:xfrm>
          <a:prstGeom prst="rect">
            <a:avLst/>
          </a:prstGeom>
          <a:solidFill>
            <a:srgbClr val="F7921E"/>
          </a:solidFill>
        </p:spPr>
        <p:txBody>
          <a:bodyPr vert="horz" wrap="square" lIns="0" tIns="444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9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07095" y="5067300"/>
            <a:ext cx="934719" cy="638810"/>
          </a:xfrm>
          <a:prstGeom prst="rect">
            <a:avLst/>
          </a:prstGeom>
          <a:solidFill>
            <a:srgbClr val="F7921E"/>
          </a:solidFill>
        </p:spPr>
        <p:txBody>
          <a:bodyPr vert="horz" wrap="square" lIns="0" tIns="444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9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148571" y="2004060"/>
            <a:ext cx="520065" cy="637540"/>
          </a:xfrm>
          <a:prstGeom prst="rect">
            <a:avLst/>
          </a:prstGeom>
          <a:solidFill>
            <a:srgbClr val="560024"/>
          </a:solidFill>
        </p:spPr>
        <p:txBody>
          <a:bodyPr vert="horz" wrap="square" lIns="0" tIns="317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5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460992" y="3535679"/>
            <a:ext cx="207645" cy="637540"/>
          </a:xfrm>
          <a:prstGeom prst="rect">
            <a:avLst/>
          </a:prstGeom>
          <a:solidFill>
            <a:srgbClr val="560024"/>
          </a:solidFill>
        </p:spPr>
        <p:txBody>
          <a:bodyPr vert="horz" wrap="square" lIns="0" tIns="381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55244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2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44940" y="4300728"/>
            <a:ext cx="623570" cy="638810"/>
          </a:xfrm>
          <a:prstGeom prst="rect">
            <a:avLst/>
          </a:prstGeom>
          <a:solidFill>
            <a:srgbClr val="560024"/>
          </a:solidFill>
        </p:spPr>
        <p:txBody>
          <a:bodyPr vert="horz" wrap="square" lIns="0" tIns="444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6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941307" y="5067300"/>
            <a:ext cx="830580" cy="638810"/>
          </a:xfrm>
          <a:prstGeom prst="rect">
            <a:avLst/>
          </a:prstGeom>
          <a:solidFill>
            <a:srgbClr val="560024"/>
          </a:solidFill>
        </p:spPr>
        <p:txBody>
          <a:bodyPr vert="horz" wrap="square" lIns="0" tIns="444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8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668256" y="2004060"/>
            <a:ext cx="518159" cy="637540"/>
          </a:xfrm>
          <a:prstGeom prst="rect">
            <a:avLst/>
          </a:prstGeom>
          <a:solidFill>
            <a:srgbClr val="0495F5"/>
          </a:solidFill>
        </p:spPr>
        <p:txBody>
          <a:bodyPr vert="horz" wrap="square" lIns="0" tIns="317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5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668256" y="3535679"/>
            <a:ext cx="518159" cy="637540"/>
          </a:xfrm>
          <a:prstGeom prst="rect">
            <a:avLst/>
          </a:prstGeom>
          <a:solidFill>
            <a:srgbClr val="0495F5"/>
          </a:solidFill>
        </p:spPr>
        <p:txBody>
          <a:bodyPr vert="horz" wrap="square" lIns="0" tIns="381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5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668256" y="4300728"/>
            <a:ext cx="518159" cy="638810"/>
          </a:xfrm>
          <a:prstGeom prst="rect">
            <a:avLst/>
          </a:prstGeom>
          <a:solidFill>
            <a:srgbClr val="0495F5"/>
          </a:solidFill>
        </p:spPr>
        <p:txBody>
          <a:bodyPr vert="horz" wrap="square" lIns="0" tIns="444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5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771888" y="5067300"/>
            <a:ext cx="518159" cy="638810"/>
          </a:xfrm>
          <a:prstGeom prst="rect">
            <a:avLst/>
          </a:prstGeom>
          <a:solidFill>
            <a:srgbClr val="0495F5"/>
          </a:solidFill>
        </p:spPr>
        <p:txBody>
          <a:bodyPr vert="horz" wrap="square" lIns="0" tIns="444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5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186416" y="2004060"/>
            <a:ext cx="414655" cy="637540"/>
          </a:xfrm>
          <a:prstGeom prst="rect">
            <a:avLst/>
          </a:prstGeom>
          <a:solidFill>
            <a:srgbClr val="C55A11"/>
          </a:solidFill>
        </p:spPr>
        <p:txBody>
          <a:bodyPr vert="horz" wrap="square" lIns="0" tIns="317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4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186416" y="3535679"/>
            <a:ext cx="311150" cy="637540"/>
          </a:xfrm>
          <a:prstGeom prst="rect">
            <a:avLst/>
          </a:prstGeom>
          <a:solidFill>
            <a:srgbClr val="C55A11"/>
          </a:solidFill>
        </p:spPr>
        <p:txBody>
          <a:bodyPr vert="horz" wrap="square" lIns="0" tIns="381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3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186416" y="4300728"/>
            <a:ext cx="414655" cy="638810"/>
          </a:xfrm>
          <a:prstGeom prst="rect">
            <a:avLst/>
          </a:prstGeom>
          <a:solidFill>
            <a:srgbClr val="C55A11"/>
          </a:solidFill>
        </p:spPr>
        <p:txBody>
          <a:bodyPr vert="horz" wrap="square" lIns="0" tIns="444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4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290047" y="5067300"/>
            <a:ext cx="414655" cy="638810"/>
          </a:xfrm>
          <a:prstGeom prst="rect">
            <a:avLst/>
          </a:prstGeom>
          <a:solidFill>
            <a:srgbClr val="C55A11"/>
          </a:solidFill>
        </p:spPr>
        <p:txBody>
          <a:bodyPr vert="horz" wrap="square" lIns="0" tIns="444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4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600943" y="2004060"/>
            <a:ext cx="520065" cy="637540"/>
          </a:xfrm>
          <a:prstGeom prst="rect">
            <a:avLst/>
          </a:prstGeom>
          <a:solidFill>
            <a:srgbClr val="245E91"/>
          </a:solidFill>
        </p:spPr>
        <p:txBody>
          <a:bodyPr vert="horz" wrap="square" lIns="0" tIns="317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4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5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497311" y="3535679"/>
            <a:ext cx="727075" cy="637540"/>
          </a:xfrm>
          <a:prstGeom prst="rect">
            <a:avLst/>
          </a:prstGeom>
          <a:solidFill>
            <a:srgbClr val="245E91"/>
          </a:solidFill>
        </p:spPr>
        <p:txBody>
          <a:bodyPr vert="horz" wrap="square" lIns="0" tIns="381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4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7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600943" y="4300728"/>
            <a:ext cx="520065" cy="638810"/>
          </a:xfrm>
          <a:prstGeom prst="rect">
            <a:avLst/>
          </a:prstGeom>
          <a:solidFill>
            <a:srgbClr val="245E91"/>
          </a:solidFill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4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5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704576" y="5067300"/>
            <a:ext cx="312420" cy="638810"/>
          </a:xfrm>
          <a:prstGeom prst="rect">
            <a:avLst/>
          </a:prstGeom>
          <a:solidFill>
            <a:srgbClr val="245E91"/>
          </a:solidFill>
        </p:spPr>
        <p:txBody>
          <a:bodyPr vert="horz" wrap="square" lIns="0" tIns="444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4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3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120628" y="2004060"/>
            <a:ext cx="414655" cy="63754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317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905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4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224259" y="3535679"/>
            <a:ext cx="311150" cy="63754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381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905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3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120628" y="4300728"/>
            <a:ext cx="414655" cy="63881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90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4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016995" y="5067300"/>
            <a:ext cx="518159" cy="63881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444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905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5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74649" y="2191257"/>
            <a:ext cx="4159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To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ta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l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11251" y="3723513"/>
            <a:ext cx="48005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13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-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34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11251" y="4489450"/>
            <a:ext cx="48005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35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-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54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52678" y="5255209"/>
            <a:ext cx="33972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55+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404998" y="1491234"/>
            <a:ext cx="955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025" marR="5080" lvl="0" indent="-18796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D7115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AM/FM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srgbClr val="D7115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D7115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D7115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adio 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D7115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Receiver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129020" y="1526794"/>
            <a:ext cx="4959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 marR="5080" lvl="0" indent="-127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31F4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M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031F4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31F4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bile 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031F4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De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31F4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vi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031F4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31F4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e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141589" y="1654809"/>
            <a:ext cx="6997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F7921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7921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o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F7921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mp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7921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u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F7921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F7921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7921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r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014206" y="1394840"/>
            <a:ext cx="6108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560024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SiriusXM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  <a:p>
            <a:pPr marL="279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560024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Receiver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642093" y="1614932"/>
            <a:ext cx="558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6667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495F5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Smart 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0495F5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0495F5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Spea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0495F5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k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0495F5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495F5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r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296906" y="1662430"/>
            <a:ext cx="1854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560024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TV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516616" y="1319910"/>
            <a:ext cx="615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560024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Internet-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448035" y="1502790"/>
            <a:ext cx="7518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560024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560024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onn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560024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560024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c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560024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560024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560024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d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722356" y="1685925"/>
            <a:ext cx="2051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560024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TV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254231" y="1725548"/>
            <a:ext cx="410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h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r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C2657-8CAC-9578-B185-21F36D4DA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34" y="2651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+mn-lt"/>
              </a:rPr>
              <a:t>LISTENERS ARE BUYING MEDIA</a:t>
            </a:r>
          </a:p>
        </p:txBody>
      </p:sp>
    </p:spTree>
    <p:extLst>
      <p:ext uri="{BB962C8B-B14F-4D97-AF65-F5344CB8AC3E}">
        <p14:creationId xmlns:p14="http://schemas.microsoft.com/office/powerpoint/2010/main" val="1965735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43398" y="6007100"/>
            <a:ext cx="241935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%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daily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cume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to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AM/FM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Radio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7670" y="6311770"/>
            <a:ext cx="2745740" cy="432434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AM/FM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Radio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includes</a:t>
            </a: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over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the</a:t>
            </a:r>
            <a:r>
              <a:rPr kumimoji="0" sz="900" b="0" i="0" u="none" strike="noStrike" kern="1200" cap="none" spc="2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air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and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radio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streams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Edison Research</a:t>
            </a: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Share</a:t>
            </a:r>
            <a:r>
              <a:rPr kumimoji="0" sz="900" b="0" i="0" u="none" strike="noStrike" kern="1200" cap="none" spc="2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of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Ear</a:t>
            </a:r>
            <a:r>
              <a:rPr kumimoji="0" sz="900" b="0" i="0" u="none" strike="noStrike" kern="1200" cap="none" spc="254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Q4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2021</a:t>
            </a:r>
            <a:r>
              <a:rPr kumimoji="0" sz="900" b="0" i="0" u="none" strike="noStrike" kern="1200" cap="none" spc="2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&amp;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Q1-Q3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2022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62227" y="1965769"/>
            <a:ext cx="7419340" cy="3918585"/>
            <a:chOff x="1062227" y="1965769"/>
            <a:chExt cx="7419340" cy="3918585"/>
          </a:xfrm>
        </p:grpSpPr>
        <p:sp>
          <p:nvSpPr>
            <p:cNvPr id="5" name="object 5"/>
            <p:cNvSpPr/>
            <p:nvPr/>
          </p:nvSpPr>
          <p:spPr>
            <a:xfrm>
              <a:off x="1125473" y="3707130"/>
              <a:ext cx="6096000" cy="434340"/>
            </a:xfrm>
            <a:custGeom>
              <a:avLst/>
              <a:gdLst/>
              <a:ahLst/>
              <a:cxnLst/>
              <a:rect l="l" t="t" r="r" b="b"/>
              <a:pathLst>
                <a:path w="6096000" h="434339">
                  <a:moveTo>
                    <a:pt x="6096000" y="0"/>
                  </a:moveTo>
                  <a:lnTo>
                    <a:pt x="0" y="0"/>
                  </a:lnTo>
                  <a:lnTo>
                    <a:pt x="0" y="434340"/>
                  </a:lnTo>
                  <a:lnTo>
                    <a:pt x="6096000" y="43434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125473" y="3707130"/>
              <a:ext cx="6096000" cy="434340"/>
            </a:xfrm>
            <a:custGeom>
              <a:avLst/>
              <a:gdLst/>
              <a:ahLst/>
              <a:cxnLst/>
              <a:rect l="l" t="t" r="r" b="b"/>
              <a:pathLst>
                <a:path w="6096000" h="434339">
                  <a:moveTo>
                    <a:pt x="0" y="434340"/>
                  </a:moveTo>
                  <a:lnTo>
                    <a:pt x="6096000" y="434340"/>
                  </a:lnTo>
                  <a:lnTo>
                    <a:pt x="6096000" y="0"/>
                  </a:lnTo>
                  <a:lnTo>
                    <a:pt x="0" y="0"/>
                  </a:lnTo>
                  <a:lnTo>
                    <a:pt x="0" y="434340"/>
                  </a:lnTo>
                  <a:close/>
                </a:path>
              </a:pathLst>
            </a:custGeom>
            <a:ln w="2857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126236" y="2144267"/>
              <a:ext cx="7355205" cy="3561715"/>
            </a:xfrm>
            <a:custGeom>
              <a:avLst/>
              <a:gdLst/>
              <a:ahLst/>
              <a:cxnLst/>
              <a:rect l="l" t="t" r="r" b="b"/>
              <a:pathLst>
                <a:path w="7355205" h="3561715">
                  <a:moveTo>
                    <a:pt x="6830568" y="0"/>
                  </a:moveTo>
                  <a:lnTo>
                    <a:pt x="0" y="0"/>
                  </a:lnTo>
                  <a:lnTo>
                    <a:pt x="0" y="434340"/>
                  </a:lnTo>
                  <a:lnTo>
                    <a:pt x="6830568" y="434340"/>
                  </a:lnTo>
                  <a:lnTo>
                    <a:pt x="6830568" y="0"/>
                  </a:lnTo>
                  <a:close/>
                </a:path>
                <a:path w="7355205" h="3561715">
                  <a:moveTo>
                    <a:pt x="7040880" y="3127248"/>
                  </a:moveTo>
                  <a:lnTo>
                    <a:pt x="0" y="3127248"/>
                  </a:lnTo>
                  <a:lnTo>
                    <a:pt x="0" y="3561588"/>
                  </a:lnTo>
                  <a:lnTo>
                    <a:pt x="7040880" y="3561588"/>
                  </a:lnTo>
                  <a:lnTo>
                    <a:pt x="7040880" y="3127248"/>
                  </a:lnTo>
                  <a:close/>
                </a:path>
                <a:path w="7355205" h="3561715">
                  <a:moveTo>
                    <a:pt x="7354824" y="2345436"/>
                  </a:moveTo>
                  <a:lnTo>
                    <a:pt x="0" y="2345436"/>
                  </a:lnTo>
                  <a:lnTo>
                    <a:pt x="0" y="2779776"/>
                  </a:lnTo>
                  <a:lnTo>
                    <a:pt x="7354824" y="2779776"/>
                  </a:lnTo>
                  <a:lnTo>
                    <a:pt x="7354824" y="2345436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062227" y="1970532"/>
              <a:ext cx="64135" cy="3909060"/>
            </a:xfrm>
            <a:custGeom>
              <a:avLst/>
              <a:gdLst/>
              <a:ahLst/>
              <a:cxnLst/>
              <a:rect l="l" t="t" r="r" b="b"/>
              <a:pathLst>
                <a:path w="64134" h="3909060">
                  <a:moveTo>
                    <a:pt x="64008" y="3909059"/>
                  </a:moveTo>
                  <a:lnTo>
                    <a:pt x="64008" y="0"/>
                  </a:lnTo>
                </a:path>
                <a:path w="64134" h="3909060">
                  <a:moveTo>
                    <a:pt x="0" y="3909059"/>
                  </a:moveTo>
                  <a:lnTo>
                    <a:pt x="64008" y="3909059"/>
                  </a:lnTo>
                </a:path>
                <a:path w="64134" h="3909060">
                  <a:moveTo>
                    <a:pt x="0" y="3127247"/>
                  </a:moveTo>
                  <a:lnTo>
                    <a:pt x="64008" y="3127247"/>
                  </a:lnTo>
                </a:path>
                <a:path w="64134" h="3909060">
                  <a:moveTo>
                    <a:pt x="0" y="2345435"/>
                  </a:moveTo>
                  <a:lnTo>
                    <a:pt x="64008" y="2345435"/>
                  </a:lnTo>
                </a:path>
                <a:path w="64134" h="3909060">
                  <a:moveTo>
                    <a:pt x="0" y="1563623"/>
                  </a:moveTo>
                  <a:lnTo>
                    <a:pt x="64008" y="1563623"/>
                  </a:lnTo>
                </a:path>
                <a:path w="64134" h="3909060">
                  <a:moveTo>
                    <a:pt x="0" y="781812"/>
                  </a:moveTo>
                  <a:lnTo>
                    <a:pt x="64008" y="781812"/>
                  </a:lnTo>
                </a:path>
                <a:path w="64134" h="3909060">
                  <a:moveTo>
                    <a:pt x="0" y="0"/>
                  </a:moveTo>
                  <a:lnTo>
                    <a:pt x="6400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229727" y="5372480"/>
            <a:ext cx="3638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67%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45194" y="4590669"/>
            <a:ext cx="3638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70%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83957" y="3808857"/>
            <a:ext cx="3638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58%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19668" y="2245232"/>
            <a:ext cx="3638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65%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7931" y="5357317"/>
            <a:ext cx="33972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55+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6808" y="4575505"/>
            <a:ext cx="4806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35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-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54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6808" y="3793693"/>
            <a:ext cx="4806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13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-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34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9902" y="2230627"/>
            <a:ext cx="4159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To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ta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l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197660" y="269189"/>
            <a:ext cx="10663414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Radio</a:t>
            </a:r>
            <a:r>
              <a:rPr lang="en-US" sz="3200" spc="-25" dirty="0"/>
              <a:t> is a massive reach medium  including  those of age 13-34 daily @</a:t>
            </a:r>
            <a:r>
              <a:rPr sz="3200" spc="-30" dirty="0"/>
              <a:t> </a:t>
            </a:r>
            <a:r>
              <a:rPr sz="3200" dirty="0"/>
              <a:t>58%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C2657-8CAC-9578-B185-21F36D4DA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34" y="2651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latin typeface="+mn-lt"/>
              </a:rPr>
              <a:t>PODCASTS TSL AMONGST 13+</a:t>
            </a:r>
            <a:br>
              <a:rPr lang="en-US" sz="6000" b="1" dirty="0">
                <a:latin typeface="+mn-lt"/>
              </a:rPr>
            </a:br>
            <a:r>
              <a:rPr lang="en-US" sz="6000" b="1" dirty="0">
                <a:latin typeface="+mn-lt"/>
              </a:rPr>
              <a:t> IS GROWING</a:t>
            </a:r>
          </a:p>
        </p:txBody>
      </p:sp>
    </p:spTree>
    <p:extLst>
      <p:ext uri="{BB962C8B-B14F-4D97-AF65-F5344CB8AC3E}">
        <p14:creationId xmlns:p14="http://schemas.microsoft.com/office/powerpoint/2010/main" val="1996354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76655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C2657-8CAC-9578-B185-21F36D4DA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34" y="2651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+mn-lt"/>
              </a:rPr>
              <a:t>SETTING THE RECORD STRAIGHT</a:t>
            </a:r>
          </a:p>
        </p:txBody>
      </p:sp>
    </p:spTree>
    <p:extLst>
      <p:ext uri="{BB962C8B-B14F-4D97-AF65-F5344CB8AC3E}">
        <p14:creationId xmlns:p14="http://schemas.microsoft.com/office/powerpoint/2010/main" val="4096873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462BCA-CE65-BDE8-9447-50434C93A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EFDDA9F-6FD4-3A1F-6FA9-1C3D13C64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64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05BB282-FA4C-4A13-DB68-C9C6FABFF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098" y="-962952"/>
            <a:ext cx="12502195" cy="937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29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C2657-8CAC-9578-B185-21F36D4DA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06" y="64736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ABOUT - EGTA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06E957-E5AC-0AB9-6F5D-5A7ABBB19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494" y="1221727"/>
            <a:ext cx="10515600" cy="5267506"/>
          </a:xfrm>
        </p:spPr>
        <p:txBody>
          <a:bodyPr>
            <a:normAutofit/>
          </a:bodyPr>
          <a:lstStyle/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EGTA is a trade association body for marketers of advertising solutions</a:t>
            </a: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association has about 166 members across 40 countries </a:t>
            </a:r>
          </a:p>
          <a:p>
            <a:pPr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2022 marked the 5</a:t>
            </a:r>
            <a:r>
              <a:rPr lang="en-GB" sz="19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 </a:t>
            </a:r>
            <a:r>
              <a:rPr lang="en-GB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edition of EGTA Study Trip </a:t>
            </a: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GB" sz="1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EGTA offers all participants an opportunity to understand and anticipate the evolutions of media to:</a:t>
            </a:r>
          </a:p>
          <a:p>
            <a:pPr marL="914400" lvl="1" algn="just">
              <a:lnSpc>
                <a:spcPct val="115000"/>
              </a:lnSpc>
              <a:spcBef>
                <a:spcPts val="0"/>
              </a:spcBef>
            </a:pPr>
            <a:r>
              <a:rPr lang="en-GB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trends and technologies that are shaping radio/audio, </a:t>
            </a:r>
          </a:p>
          <a:p>
            <a:pPr marL="914400" lvl="1" algn="just">
              <a:lnSpc>
                <a:spcPct val="115000"/>
              </a:lnSpc>
              <a:spcBef>
                <a:spcPts val="0"/>
              </a:spcBef>
            </a:pPr>
            <a:r>
              <a:rPr lang="en-GB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advertising, </a:t>
            </a:r>
          </a:p>
          <a:p>
            <a:pPr marL="914400" lvl="1" algn="just">
              <a:lnSpc>
                <a:spcPct val="115000"/>
              </a:lnSpc>
              <a:spcBef>
                <a:spcPts val="0"/>
              </a:spcBef>
            </a:pPr>
            <a:r>
              <a:rPr lang="en-GB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podcasting, </a:t>
            </a:r>
          </a:p>
          <a:p>
            <a:pPr marL="914400" lvl="1" algn="just">
              <a:lnSpc>
                <a:spcPct val="115000"/>
              </a:lnSpc>
              <a:spcBef>
                <a:spcPts val="0"/>
              </a:spcBef>
            </a:pPr>
            <a:r>
              <a:rPr lang="en-GB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music streaming, </a:t>
            </a:r>
          </a:p>
          <a:p>
            <a:pPr marL="914400" lvl="1" algn="just">
              <a:lnSpc>
                <a:spcPct val="115000"/>
              </a:lnSpc>
              <a:spcBef>
                <a:spcPts val="0"/>
              </a:spcBef>
            </a:pPr>
            <a:r>
              <a:rPr lang="en-GB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 demand audio, </a:t>
            </a:r>
          </a:p>
          <a:p>
            <a:pPr marL="914400" lvl="1" algn="just">
              <a:lnSpc>
                <a:spcPct val="115000"/>
              </a:lnSpc>
              <a:spcBef>
                <a:spcPts val="0"/>
              </a:spcBef>
            </a:pPr>
            <a:r>
              <a:rPr lang="en-GB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data strategies, </a:t>
            </a:r>
          </a:p>
          <a:p>
            <a:pPr marL="914400" lvl="1" algn="just">
              <a:lnSpc>
                <a:spcPct val="115000"/>
              </a:lnSpc>
              <a:spcBef>
                <a:spcPts val="0"/>
              </a:spcBef>
            </a:pPr>
            <a:r>
              <a:rPr lang="en-GB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new ad formats and the future of these media platforms from an American perspective</a:t>
            </a:r>
            <a:endParaRPr lang="en-US" sz="1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260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C2657-8CAC-9578-B185-21F36D4DA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34" y="2651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latin typeface="+mn-lt"/>
              </a:rPr>
              <a:t>REDISCOVER THE POWER OF </a:t>
            </a:r>
            <a:br>
              <a:rPr lang="en-US" sz="6000" b="1" dirty="0">
                <a:latin typeface="+mn-lt"/>
              </a:rPr>
            </a:br>
            <a:r>
              <a:rPr lang="en-US" sz="6000" b="1" dirty="0">
                <a:latin typeface="+mn-lt"/>
              </a:rPr>
              <a:t>RADIO</a:t>
            </a:r>
          </a:p>
        </p:txBody>
      </p:sp>
    </p:spTree>
    <p:extLst>
      <p:ext uri="{BB962C8B-B14F-4D97-AF65-F5344CB8AC3E}">
        <p14:creationId xmlns:p14="http://schemas.microsoft.com/office/powerpoint/2010/main" val="2699949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9228" y="56644"/>
            <a:ext cx="11429550" cy="64291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533</Words>
  <Application>Microsoft Office PowerPoint</Application>
  <PresentationFormat>Widescreen</PresentationFormat>
  <Paragraphs>183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Arial MT</vt:lpstr>
      <vt:lpstr>Calibri</vt:lpstr>
      <vt:lpstr>Calibri Light</vt:lpstr>
      <vt:lpstr>Segoe UI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ABOUT - EGTA</vt:lpstr>
      <vt:lpstr>REDISCOVER THE POWER OF  RADIO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Misconceptions that brands have about radio</vt:lpstr>
      <vt:lpstr>NO ONE LISTENS TO RADIO</vt:lpstr>
      <vt:lpstr>EVERYBODY IS WORKING FROM HOME</vt:lpstr>
      <vt:lpstr>RADIO HAS A LOW REACH</vt:lpstr>
      <vt:lpstr>ARE DIGITAL AUDIENCE SHARE EQUAL TO RADIO </vt:lpstr>
      <vt:lpstr>ARE DIGITAL AUDIENCE SHARE EQUAL TO RADIO</vt:lpstr>
      <vt:lpstr>RADIO’S STORY TODAY</vt:lpstr>
      <vt:lpstr>Radio is a massive reach medium,  including those 13-34</vt:lpstr>
      <vt:lpstr>HOW ARE PEOPLE LISTENING</vt:lpstr>
      <vt:lpstr>Share of Ear</vt:lpstr>
      <vt:lpstr>Significant Digital Growth Stories for  Spotify, Podcasts, YouTube among 13+</vt:lpstr>
      <vt:lpstr>Americans now spend more time with audio through  mobile device than a traditional radio receiver</vt:lpstr>
      <vt:lpstr>TVs are now a source of audio consumption</vt:lpstr>
      <vt:lpstr>LISTENERS ARE BUYING MEDIA</vt:lpstr>
      <vt:lpstr>Radio is a massive reach medium  including  those of age 13-34 daily @ 58%</vt:lpstr>
      <vt:lpstr>PODCASTS TSL AMONGST 13+  IS GROWING</vt:lpstr>
      <vt:lpstr>PowerPoint Presentation</vt:lpstr>
      <vt:lpstr>SETTING THE RECORD STRAIGHT</vt:lpstr>
      <vt:lpstr>PowerPoint Presentation</vt:lpstr>
      <vt:lpstr>PowerPoint Presentation</vt:lpstr>
    </vt:vector>
  </TitlesOfParts>
  <Company>East Coast Radio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Boni Mchunu</dc:title>
  <dc:creator>Boni Mchunu</dc:creator>
  <cp:lastModifiedBy>Boni Mchunu</cp:lastModifiedBy>
  <cp:revision>6</cp:revision>
  <dcterms:created xsi:type="dcterms:W3CDTF">2023-02-06T20:28:21Z</dcterms:created>
  <dcterms:modified xsi:type="dcterms:W3CDTF">2023-02-13T08:45:49Z</dcterms:modified>
</cp:coreProperties>
</file>