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5"/>
  </p:notesMasterIdLst>
  <p:handoutMasterIdLst>
    <p:handoutMasterId r:id="rId26"/>
  </p:handoutMasterIdLst>
  <p:sldIdLst>
    <p:sldId id="256" r:id="rId5"/>
    <p:sldId id="406" r:id="rId6"/>
    <p:sldId id="377" r:id="rId7"/>
    <p:sldId id="420" r:id="rId8"/>
    <p:sldId id="403" r:id="rId9"/>
    <p:sldId id="407" r:id="rId10"/>
    <p:sldId id="421" r:id="rId11"/>
    <p:sldId id="415" r:id="rId12"/>
    <p:sldId id="416" r:id="rId13"/>
    <p:sldId id="427" r:id="rId14"/>
    <p:sldId id="418" r:id="rId15"/>
    <p:sldId id="419" r:id="rId16"/>
    <p:sldId id="425" r:id="rId17"/>
    <p:sldId id="422" r:id="rId18"/>
    <p:sldId id="423" r:id="rId19"/>
    <p:sldId id="424" r:id="rId20"/>
    <p:sldId id="426" r:id="rId21"/>
    <p:sldId id="428" r:id="rId22"/>
    <p:sldId id="429" r:id="rId23"/>
    <p:sldId id="380" r:id="rId24"/>
  </p:sldIdLst>
  <p:sldSz cx="9144000" cy="6858000" type="screen4x3"/>
  <p:notesSz cx="6735763" cy="9866313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ra Kantor" initials="" lastIdx="5" clrIdx="0"/>
  <p:cmAuthor id="1" name="David Wilson" initials="" lastIdx="9" clrIdx="1"/>
  <p:cmAuthor id="2" name="Dimakatso Qocha" initials="" lastIdx="0" clrIdx="2"/>
  <p:cmAuthor id="3" name="Lara Kantor" initials="LK" lastIdx="8" clrIdx="3">
    <p:extLst>
      <p:ext uri="{19B8F6BF-5375-455C-9EA6-DF929625EA0E}">
        <p15:presenceInfo xmlns:p15="http://schemas.microsoft.com/office/powerpoint/2012/main" userId="S::Lara.Kantor@multichoice.co.za::0e3e976b-b57c-44c3-a5e3-83f03c7b5a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5FAC"/>
    <a:srgbClr val="BB1F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0" autoAdjust="0"/>
    <p:restoredTop sz="86345" autoAdjust="0"/>
  </p:normalViewPr>
  <p:slideViewPr>
    <p:cSldViewPr>
      <p:cViewPr varScale="1">
        <p:scale>
          <a:sx n="95" d="100"/>
          <a:sy n="95" d="100"/>
        </p:scale>
        <p:origin x="166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2342" y="-106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371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371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7D20AE0-9ABB-4492-A5EC-BDC3676393E0}" type="datetimeFigureOut">
              <a:rPr lang="en-ZA"/>
              <a:pPr>
                <a:defRPr/>
              </a:pPr>
              <a:t>2022/06/15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1013"/>
            <a:ext cx="2919413" cy="49371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8D4B37E-6197-455A-9FFF-2E645B2C16B1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49977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371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1"/>
            <a:ext cx="2919412" cy="49371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6FA65CC-7EDD-452B-A260-F3AD484E6D2E}" type="datetimeFigureOut">
              <a:rPr lang="en-US"/>
              <a:pPr>
                <a:defRPr/>
              </a:pPr>
              <a:t>6/15/2022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1" y="4686301"/>
            <a:ext cx="5389563" cy="4440238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013"/>
            <a:ext cx="2919413" cy="49371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846D217-2DBC-406B-9342-6D5F059884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7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6D217-2DBC-406B-9342-6D5F059884F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99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6D217-2DBC-406B-9342-6D5F059884F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373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6D217-2DBC-406B-9342-6D5F059884F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061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6D217-2DBC-406B-9342-6D5F059884F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08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6D217-2DBC-406B-9342-6D5F059884F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7174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6D217-2DBC-406B-9342-6D5F059884F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7819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6D217-2DBC-406B-9342-6D5F059884F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7120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6D217-2DBC-406B-9342-6D5F059884F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988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6D217-2DBC-406B-9342-6D5F059884F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4119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6D217-2DBC-406B-9342-6D5F059884F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8099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6D217-2DBC-406B-9342-6D5F059884F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033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6D217-2DBC-406B-9342-6D5F059884F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903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6D217-2DBC-406B-9342-6D5F059884F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802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6D217-2DBC-406B-9342-6D5F059884F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812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42">
              <a:defRPr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6D217-2DBC-406B-9342-6D5F059884F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507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6D217-2DBC-406B-9342-6D5F059884F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49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6D217-2DBC-406B-9342-6D5F059884F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762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6D217-2DBC-406B-9342-6D5F059884F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940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6D217-2DBC-406B-9342-6D5F059884F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34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1"/>
          <p:cNvGrpSpPr/>
          <p:nvPr/>
        </p:nvGrpSpPr>
        <p:grpSpPr>
          <a:xfrm>
            <a:off x="-3765" y="4997672"/>
            <a:ext cx="9147765" cy="1864110"/>
            <a:chOff x="-3765" y="4880373"/>
            <a:chExt cx="9147765" cy="1981200"/>
          </a:xfrm>
          <a:gradFill>
            <a:gsLst>
              <a:gs pos="62000">
                <a:srgbClr val="DD0032"/>
              </a:gs>
              <a:gs pos="0">
                <a:srgbClr val="FF0000"/>
              </a:gs>
              <a:gs pos="0">
                <a:srgbClr val="66008F"/>
              </a:gs>
              <a:gs pos="100000">
                <a:srgbClr val="BA0066"/>
              </a:gs>
              <a:gs pos="100000">
                <a:srgbClr val="FF0000"/>
              </a:gs>
              <a:gs pos="100000">
                <a:srgbClr val="FF8200"/>
              </a:gs>
            </a:gsLst>
            <a:lin ang="5400000" scaled="0"/>
          </a:gradFill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687513" y="5003357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443" y="5198043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0" y="4880373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grp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>
          <a:xfrm>
            <a:off x="6444208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067944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451F89B-3299-4E67-857D-CA7BF0CD2E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6444208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067944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73A9B-3F26-4B3C-9923-864DBEF178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6444208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067944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84DBF-264A-4511-A08E-C7CA333FAD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165C7-5B8B-4B8A-80E9-4CA680715B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924446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010B5834-D0D6-4986-8BD5-47B0743F83F9}"/>
              </a:ext>
            </a:extLst>
          </p:cNvPr>
          <p:cNvSpPr/>
          <p:nvPr userDrawn="1"/>
        </p:nvSpPr>
        <p:spPr>
          <a:xfrm>
            <a:off x="-108520" y="5733256"/>
            <a:ext cx="5616624" cy="114300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3DC333-9F2F-49CE-A4AF-DC3E2EF93FA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96336" y="6304756"/>
            <a:ext cx="1401327" cy="4505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Chevron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6AA07A79-9B62-4F9B-AE29-7A79464205A6}"/>
              </a:ext>
            </a:extLst>
          </p:cNvPr>
          <p:cNvSpPr/>
          <p:nvPr userDrawn="1"/>
        </p:nvSpPr>
        <p:spPr>
          <a:xfrm>
            <a:off x="-108520" y="5733256"/>
            <a:ext cx="5616624" cy="114300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44208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67944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3E7DC3-E940-4278-90F2-77B6BBC32B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2">
              <a:lumMod val="60000"/>
              <a:lumOff val="40000"/>
            </a:schemeClr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2">
              <a:lumMod val="60000"/>
              <a:lumOff val="40000"/>
            </a:schemeClr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44208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7944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B5CEC0-BF13-4FFE-A89B-673B679E3F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44208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67944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C51008-2333-41E3-A459-F4C4881321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44208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67944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18D71A9-E1EE-48E5-8A87-4D1FF0DE8C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44208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67944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759B84-AE61-4AD3-9E79-CC6A471EC7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Chevron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6444208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67944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0BC01BB-FAEF-49A7-BB8F-EE40F89285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62552704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395" imgH="396" progId="TCLayout.ActiveDocument.1">
                  <p:embed/>
                </p:oleObj>
              </mc:Choice>
              <mc:Fallback>
                <p:oleObj name="think-cell Slide" r:id="rId15" imgW="395" imgH="39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 userDrawn="1"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41211" y="5809178"/>
            <a:ext cx="3402314" cy="1080868"/>
          </a:xfrm>
          <a:prstGeom prst="rtTriangle">
            <a:avLst/>
          </a:prstGeom>
          <a:solidFill>
            <a:schemeClr val="bg2">
              <a:lumMod val="50000"/>
            </a:schemeClr>
          </a:soli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BB08AF41-08AB-4D04-AEA7-02121ED12039}"/>
              </a:ext>
            </a:extLst>
          </p:cNvPr>
          <p:cNvSpPr/>
          <p:nvPr userDrawn="1"/>
        </p:nvSpPr>
        <p:spPr>
          <a:xfrm>
            <a:off x="-108520" y="5733256"/>
            <a:ext cx="5616624" cy="114300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1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70" r:id="rId10"/>
    <p:sldLayoutId id="2147483669" r:id="rId11"/>
    <p:sldLayoutId id="2147483672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absa.co.za" TargetMode="External"/><Relationship Id="rId2" Type="http://schemas.openxmlformats.org/officeDocument/2006/relationships/hyperlink" Target="http://www.nab.org.za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dcast, Microphone, Wave, Audio, Soun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35" y="1531121"/>
            <a:ext cx="3672408" cy="24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1459112"/>
            <a:ext cx="6840760" cy="146583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br>
              <a:rPr lang="en-US" sz="2800" dirty="0">
                <a:solidFill>
                  <a:schemeClr val="tx1"/>
                </a:solidFill>
                <a:cs typeface="Arial" pitchFamily="34" charset="0"/>
              </a:rPr>
            </a:br>
            <a:br>
              <a:rPr lang="en-US" sz="2800" dirty="0">
                <a:solidFill>
                  <a:schemeClr val="tx1"/>
                </a:solidFill>
                <a:cs typeface="Arial" pitchFamily="34" charset="0"/>
              </a:rPr>
            </a:br>
            <a:br>
              <a:rPr lang="en-US" sz="2800" dirty="0">
                <a:solidFill>
                  <a:schemeClr val="tx1"/>
                </a:solidFill>
                <a:cs typeface="Arial" pitchFamily="34" charset="0"/>
              </a:rPr>
            </a:br>
            <a:br>
              <a:rPr lang="en-US" sz="2800" dirty="0">
                <a:solidFill>
                  <a:schemeClr val="tx1"/>
                </a:solidFill>
                <a:cs typeface="Arial" pitchFamily="34" charset="0"/>
              </a:rPr>
            </a:br>
            <a:br>
              <a:rPr lang="en-US" sz="2800" dirty="0">
                <a:solidFill>
                  <a:schemeClr val="tx1"/>
                </a:solidFill>
                <a:cs typeface="Arial" pitchFamily="34" charset="0"/>
              </a:rPr>
            </a:br>
            <a:br>
              <a:rPr lang="en-US" sz="2800" dirty="0">
                <a:solidFill>
                  <a:schemeClr val="tx1"/>
                </a:solidFill>
                <a:cs typeface="Arial" pitchFamily="34" charset="0"/>
              </a:rPr>
            </a:br>
            <a:br>
              <a:rPr lang="en-US" sz="2800" dirty="0">
                <a:solidFill>
                  <a:schemeClr val="tx1"/>
                </a:solidFill>
                <a:cs typeface="Arial" pitchFamily="34" charset="0"/>
              </a:rPr>
            </a:br>
            <a:br>
              <a:rPr lang="en-US" sz="2800" dirty="0">
                <a:solidFill>
                  <a:schemeClr val="tx1"/>
                </a:solidFill>
                <a:cs typeface="Arial" pitchFamily="34" charset="0"/>
              </a:rPr>
            </a:br>
            <a:br>
              <a:rPr lang="en-US" sz="2800" dirty="0">
                <a:solidFill>
                  <a:schemeClr val="tx1"/>
                </a:solidFill>
                <a:cs typeface="Arial" pitchFamily="34" charset="0"/>
              </a:rPr>
            </a:br>
            <a:br>
              <a:rPr lang="en-US" sz="2800" dirty="0">
                <a:solidFill>
                  <a:schemeClr val="tx1"/>
                </a:solidFill>
                <a:cs typeface="Arial" pitchFamily="34" charset="0"/>
              </a:rPr>
            </a:br>
            <a:br>
              <a:rPr lang="en-US" sz="2800" dirty="0">
                <a:solidFill>
                  <a:schemeClr val="tx1"/>
                </a:solidFill>
                <a:cs typeface="Arial" pitchFamily="34" charset="0"/>
              </a:rPr>
            </a:br>
            <a:br>
              <a:rPr lang="en-US" sz="2800" dirty="0">
                <a:solidFill>
                  <a:schemeClr val="tx1"/>
                </a:solidFill>
                <a:cs typeface="Arial" pitchFamily="34" charset="0"/>
              </a:rPr>
            </a:br>
            <a:br>
              <a:rPr lang="en-US" sz="2800" dirty="0">
                <a:solidFill>
                  <a:schemeClr val="tx1"/>
                </a:solidFill>
                <a:cs typeface="Arial" pitchFamily="34" charset="0"/>
              </a:rPr>
            </a:br>
            <a:br>
              <a:rPr lang="en-US" sz="2800" dirty="0">
                <a:solidFill>
                  <a:schemeClr val="tx1"/>
                </a:solidFill>
                <a:cs typeface="Arial" pitchFamily="34" charset="0"/>
              </a:rPr>
            </a:br>
            <a:br>
              <a:rPr lang="en-US" sz="2800" dirty="0">
                <a:solidFill>
                  <a:schemeClr val="tx1"/>
                </a:solidFill>
                <a:cs typeface="Arial" pitchFamily="34" charset="0"/>
              </a:rPr>
            </a:br>
            <a:br>
              <a:rPr lang="en-US" sz="2000" dirty="0">
                <a:solidFill>
                  <a:schemeClr val="tx1"/>
                </a:solidFill>
                <a:cs typeface="Arial" pitchFamily="34" charset="0"/>
              </a:rPr>
            </a:br>
            <a:br>
              <a:rPr lang="en-US" sz="3200" dirty="0">
                <a:solidFill>
                  <a:srgbClr val="FF0000"/>
                </a:solidFill>
                <a:latin typeface="Century Gothic" panose="020B0502020202020204" pitchFamily="34" charset="0"/>
                <a:cs typeface="Arial" pitchFamily="34" charset="0"/>
              </a:rPr>
            </a:br>
            <a:r>
              <a:rPr lang="en-US" sz="3200" dirty="0">
                <a:solidFill>
                  <a:srgbClr val="FF0000"/>
                </a:solidFill>
                <a:latin typeface="Century Gothic" panose="020B0502020202020204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1763688" y="3140968"/>
            <a:ext cx="7056784" cy="1800200"/>
          </a:xfrm>
        </p:spPr>
        <p:txBody>
          <a:bodyPr/>
          <a:lstStyle/>
          <a:p>
            <a:pPr marR="0" algn="l"/>
            <a:r>
              <a:rPr lang="en-US" sz="2400" b="1">
                <a:latin typeface="Century Gothic" panose="020B0502020202020204" pitchFamily="34" charset="0"/>
              </a:rPr>
              <a:t>Compliance </a:t>
            </a:r>
            <a:r>
              <a:rPr lang="en-US" sz="2400" b="1" dirty="0">
                <a:latin typeface="Century Gothic" panose="020B0502020202020204" pitchFamily="34" charset="0"/>
              </a:rPr>
              <a:t>issues </a:t>
            </a:r>
            <a:r>
              <a:rPr lang="en-US" sz="2400" b="1">
                <a:latin typeface="Century Gothic" panose="020B0502020202020204" pitchFamily="34" charset="0"/>
              </a:rPr>
              <a:t>for Broadcasters</a:t>
            </a:r>
            <a:endParaRPr lang="en-US" sz="2400" b="1" dirty="0">
              <a:latin typeface="Century Gothic" panose="020B0502020202020204" pitchFamily="34" charset="0"/>
            </a:endParaRPr>
          </a:p>
          <a:p>
            <a:pPr marR="0" algn="l"/>
            <a:endParaRPr lang="en-US" sz="2400" b="1" dirty="0">
              <a:latin typeface="Century Gothic" panose="020B0502020202020204" pitchFamily="34" charset="0"/>
            </a:endParaRPr>
          </a:p>
          <a:p>
            <a:pPr marR="0" algn="l"/>
            <a:r>
              <a:rPr lang="en-US" sz="2400" b="1" dirty="0">
                <a:latin typeface="Century Gothic" panose="020B0502020202020204" pitchFamily="34" charset="0"/>
              </a:rPr>
              <a:t>Julia Sham-Guild</a:t>
            </a:r>
          </a:p>
          <a:p>
            <a:pPr marR="0" algn="l"/>
            <a:r>
              <a:rPr lang="en-US" sz="2400" b="1" dirty="0">
                <a:latin typeface="Century Gothic" panose="020B0502020202020204" pitchFamily="34" charset="0"/>
              </a:rPr>
              <a:t>Head of Legal and Regulatory Affairs</a:t>
            </a:r>
            <a:endParaRPr lang="en-US" sz="1600" b="1" dirty="0">
              <a:latin typeface="Century Gothic" panose="020B0502020202020204" pitchFamily="34" charset="0"/>
            </a:endParaRPr>
          </a:p>
          <a:p>
            <a:pPr marR="0" algn="l"/>
            <a:endParaRPr lang="en-US" sz="1600" b="1" dirty="0">
              <a:latin typeface="Century Gothic" panose="020B0502020202020204" pitchFamily="34" charset="0"/>
            </a:endParaRPr>
          </a:p>
          <a:p>
            <a:pPr marR="0" algn="l"/>
            <a:endParaRPr lang="en-US" sz="1600" b="1" dirty="0">
              <a:latin typeface="Century Gothic" panose="020B0502020202020204" pitchFamily="34" charset="0"/>
            </a:endParaRPr>
          </a:p>
          <a:p>
            <a:pPr marR="0" algn="l"/>
            <a:endParaRPr lang="en-US" sz="18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D5F8E4-05DC-4F82-8A34-51F986477C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585704"/>
            <a:ext cx="3779912" cy="12152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41325" y="266700"/>
            <a:ext cx="8229600" cy="1143000"/>
          </a:xfrm>
        </p:spPr>
        <p:txBody>
          <a:bodyPr anchor="t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ZA" sz="4600" dirty="0">
                <a:solidFill>
                  <a:srgbClr val="FF0000"/>
                </a:solidFill>
                <a:latin typeface="Century Gothic" panose="020B0502020202020204" pitchFamily="34" charset="0"/>
              </a:rPr>
              <a:t>CBS Regulations</a:t>
            </a:r>
            <a:br>
              <a:rPr lang="en-GB" sz="4400" dirty="0">
                <a:latin typeface="Century Gothic" panose="020B0502020202020204" pitchFamily="34" charset="0"/>
              </a:rPr>
            </a:br>
            <a:endParaRPr lang="en-ZA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980728"/>
            <a:ext cx="8435280" cy="1944216"/>
          </a:xfrm>
        </p:spPr>
        <p:txBody>
          <a:bodyPr/>
          <a:lstStyle/>
          <a:p>
            <a:pPr marL="109537" indent="0" algn="l">
              <a:buNone/>
            </a:pPr>
            <a:r>
              <a:rPr lang="en-ZA" sz="1600" b="1" i="0" u="none" strike="noStrike" baseline="0" dirty="0">
                <a:latin typeface="Century Gothic" panose="020B0502020202020204" pitchFamily="34" charset="0"/>
              </a:rPr>
              <a:t>Surplus Funding</a:t>
            </a:r>
          </a:p>
          <a:p>
            <a:pPr algn="l"/>
            <a:r>
              <a:rPr lang="en-GB" sz="1800" dirty="0">
                <a:latin typeface="Century Gothic" panose="020B0502020202020204" pitchFamily="34" charset="0"/>
              </a:rPr>
              <a:t>Surplus funds – utilised and/or invested in the community served for the purposes of community </a:t>
            </a:r>
            <a:r>
              <a:rPr lang="en-ZA" sz="1800" dirty="0">
                <a:latin typeface="Century Gothic" panose="020B0502020202020204" pitchFamily="34" charset="0"/>
              </a:rPr>
              <a:t>development</a:t>
            </a:r>
          </a:p>
          <a:p>
            <a:pPr algn="l"/>
            <a:r>
              <a:rPr lang="en-GB" sz="1800" dirty="0">
                <a:latin typeface="Century Gothic" panose="020B0502020202020204" pitchFamily="34" charset="0"/>
              </a:rPr>
              <a:t>Submit annually, a report with supporting documents, detailing how it has utilised or invested the surplus within </a:t>
            </a:r>
            <a:r>
              <a:rPr lang="en-ZA" sz="1800" dirty="0">
                <a:latin typeface="Century Gothic" panose="020B0502020202020204" pitchFamily="34" charset="0"/>
              </a:rPr>
              <a:t>the financial year</a:t>
            </a:r>
          </a:p>
          <a:p>
            <a:pPr algn="l"/>
            <a:endParaRPr lang="en-ZA" sz="1800" dirty="0">
              <a:latin typeface="Century Gothic" panose="020B0502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EE91E1-104D-44CD-AE78-9366165C9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975" y="0"/>
            <a:ext cx="962025" cy="533400"/>
          </a:xfrm>
          <a:prstGeom prst="rect">
            <a:avLst/>
          </a:prstGeom>
        </p:spPr>
      </p:pic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2CC2E510-7048-47C6-9BAF-4AF5CD0F106B}"/>
              </a:ext>
            </a:extLst>
          </p:cNvPr>
          <p:cNvSpPr txBox="1">
            <a:spLocks/>
          </p:cNvSpPr>
          <p:nvPr/>
        </p:nvSpPr>
        <p:spPr>
          <a:xfrm>
            <a:off x="241175" y="6468937"/>
            <a:ext cx="432049" cy="33265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90A7037F-5586-4141-BB62-90D9D9A9EAAB}" type="slidenum">
              <a:rPr lang="en-US" sz="1200" smtClean="0">
                <a:solidFill>
                  <a:schemeClr val="accent5"/>
                </a:solidFill>
              </a:rPr>
              <a:pPr>
                <a:defRPr/>
              </a:pPr>
              <a:t>10</a:t>
            </a:fld>
            <a:endParaRPr lang="en-US" sz="1200" dirty="0">
              <a:solidFill>
                <a:schemeClr val="accent5"/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CC5C06DE-D603-4B80-B892-A5FC6E2B6D61}"/>
              </a:ext>
            </a:extLst>
          </p:cNvPr>
          <p:cNvSpPr txBox="1">
            <a:spLocks/>
          </p:cNvSpPr>
          <p:nvPr/>
        </p:nvSpPr>
        <p:spPr bwMode="auto">
          <a:xfrm>
            <a:off x="2220888" y="2941397"/>
            <a:ext cx="4018359" cy="2503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 3" pitchFamily="18" charset="2"/>
              <a:buNone/>
            </a:pPr>
            <a:r>
              <a:rPr lang="en-ZA" sz="1600" b="1" dirty="0">
                <a:latin typeface="Century Gothic" panose="020B0502020202020204" pitchFamily="34" charset="0"/>
              </a:rPr>
              <a:t>Surplus Funding</a:t>
            </a:r>
          </a:p>
          <a:p>
            <a:r>
              <a:rPr lang="en-GB" sz="1800" dirty="0">
                <a:latin typeface="Century Gothic" panose="020B0502020202020204" pitchFamily="34" charset="0"/>
              </a:rPr>
              <a:t>In the event of a surplus, funds – utilise and/or invest the funds in the community served for the purposes of community</a:t>
            </a:r>
            <a:endParaRPr lang="en-ZA" sz="1800" dirty="0">
              <a:latin typeface="Century Gothic" panose="020B0502020202020204" pitchFamily="34" charset="0"/>
            </a:endParaRPr>
          </a:p>
        </p:txBody>
      </p:sp>
      <p:pic>
        <p:nvPicPr>
          <p:cNvPr id="11" name="Picture 2" descr="See the source image">
            <a:extLst>
              <a:ext uri="{FF2B5EF4-FFF2-40B4-BE49-F238E27FC236}">
                <a16:creationId xmlns:a16="http://schemas.microsoft.com/office/drawing/2014/main" id="{CB590053-EB2B-4DB4-9985-D1C725A17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63052"/>
            <a:ext cx="6048672" cy="402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732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0C0FAD-994E-4F04-A37B-AE6A842F3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9859" y="3111019"/>
            <a:ext cx="3404281" cy="312629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41325" y="266700"/>
            <a:ext cx="8229600" cy="1143000"/>
          </a:xfrm>
        </p:spPr>
        <p:txBody>
          <a:bodyPr anchor="t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ZA" sz="4600" dirty="0">
                <a:solidFill>
                  <a:srgbClr val="FF0000"/>
                </a:solidFill>
                <a:latin typeface="Century Gothic" panose="020B0502020202020204" pitchFamily="34" charset="0"/>
              </a:rPr>
              <a:t>CBS Regulations</a:t>
            </a:r>
            <a:br>
              <a:rPr lang="en-GB" sz="4400" dirty="0">
                <a:latin typeface="Century Gothic" panose="020B0502020202020204" pitchFamily="34" charset="0"/>
              </a:rPr>
            </a:br>
            <a:endParaRPr lang="en-ZA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980728"/>
            <a:ext cx="8435280" cy="5256584"/>
          </a:xfrm>
        </p:spPr>
        <p:txBody>
          <a:bodyPr/>
          <a:lstStyle/>
          <a:p>
            <a:pPr marL="109537" indent="0" algn="l">
              <a:buNone/>
            </a:pPr>
            <a:r>
              <a:rPr lang="en-ZA" sz="1800" b="1" dirty="0">
                <a:latin typeface="Century Gothic" panose="020B0502020202020204" pitchFamily="34" charset="0"/>
              </a:rPr>
              <a:t>Code of Conduct</a:t>
            </a:r>
          </a:p>
          <a:p>
            <a:r>
              <a:rPr lang="en-GB" sz="1800" dirty="0">
                <a:latin typeface="Century Gothic" panose="020B0502020202020204" pitchFamily="34" charset="0"/>
              </a:rPr>
              <a:t>A licensee must adhere to ICASA’s Code of Conduct for Broadcasters</a:t>
            </a:r>
          </a:p>
          <a:p>
            <a:endParaRPr lang="en-GB" sz="1800" dirty="0">
              <a:latin typeface="Century Gothic" panose="020B0502020202020204" pitchFamily="34" charset="0"/>
            </a:endParaRPr>
          </a:p>
          <a:p>
            <a:pPr marL="3403600" indent="0" algn="l">
              <a:buNone/>
            </a:pPr>
            <a:r>
              <a:rPr lang="en-GB" sz="1800" b="1" dirty="0">
                <a:latin typeface="Century Gothic" panose="020B0502020202020204" pitchFamily="34" charset="0"/>
              </a:rPr>
              <a:t>OR</a:t>
            </a:r>
          </a:p>
          <a:p>
            <a:pPr marL="3403600" indent="0" algn="l">
              <a:buNone/>
            </a:pPr>
            <a:endParaRPr lang="en-GB" sz="1800" b="1" dirty="0">
              <a:latin typeface="Century Gothic" panose="020B0502020202020204" pitchFamily="34" charset="0"/>
            </a:endParaRPr>
          </a:p>
          <a:p>
            <a:pPr algn="l"/>
            <a:r>
              <a:rPr lang="en-GB" sz="1800" dirty="0">
                <a:latin typeface="Century Gothic" panose="020B0502020202020204" pitchFamily="34" charset="0"/>
              </a:rPr>
              <a:t>The BCCSA’s Code of Conduct for Broadcasters, if the licensee is a member of the NAB</a:t>
            </a:r>
          </a:p>
          <a:p>
            <a:pPr algn="l"/>
            <a:endParaRPr lang="en-ZA" sz="1800" dirty="0">
              <a:latin typeface="Century Gothic" panose="020B0502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EE91E1-104D-44CD-AE78-9366165C92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1975" y="0"/>
            <a:ext cx="962025" cy="533400"/>
          </a:xfrm>
          <a:prstGeom prst="rect">
            <a:avLst/>
          </a:prstGeom>
        </p:spPr>
      </p:pic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2CC2E510-7048-47C6-9BAF-4AF5CD0F106B}"/>
              </a:ext>
            </a:extLst>
          </p:cNvPr>
          <p:cNvSpPr txBox="1">
            <a:spLocks/>
          </p:cNvSpPr>
          <p:nvPr/>
        </p:nvSpPr>
        <p:spPr>
          <a:xfrm>
            <a:off x="241175" y="6468937"/>
            <a:ext cx="432049" cy="33265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90A7037F-5586-4141-BB62-90D9D9A9EAAB}" type="slidenum">
              <a:rPr lang="en-US" sz="1200" smtClean="0">
                <a:solidFill>
                  <a:schemeClr val="accent5"/>
                </a:solidFill>
              </a:rPr>
              <a:pPr>
                <a:defRPr/>
              </a:pPr>
              <a:t>11</a:t>
            </a:fld>
            <a:endParaRPr lang="en-US" sz="1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69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41325" y="266700"/>
            <a:ext cx="8229600" cy="1143000"/>
          </a:xfrm>
        </p:spPr>
        <p:txBody>
          <a:bodyPr anchor="t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ZA" sz="4600" dirty="0">
                <a:solidFill>
                  <a:srgbClr val="FF0000"/>
                </a:solidFill>
                <a:latin typeface="Century Gothic" panose="020B0502020202020204" pitchFamily="34" charset="0"/>
              </a:rPr>
              <a:t>CBS Regulations</a:t>
            </a:r>
            <a:br>
              <a:rPr lang="en-GB" sz="4400" dirty="0">
                <a:latin typeface="Century Gothic" panose="020B0502020202020204" pitchFamily="34" charset="0"/>
              </a:rPr>
            </a:br>
            <a:endParaRPr lang="en-ZA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980728"/>
            <a:ext cx="8435280" cy="5256584"/>
          </a:xfrm>
        </p:spPr>
        <p:txBody>
          <a:bodyPr/>
          <a:lstStyle/>
          <a:p>
            <a:pPr marL="109537" indent="0" algn="l">
              <a:buNone/>
            </a:pPr>
            <a:r>
              <a:rPr lang="en-GB" sz="1600" b="1" i="0" u="none" strike="noStrike" baseline="0" dirty="0">
                <a:latin typeface="Century Gothic" panose="020B0502020202020204" pitchFamily="34" charset="0"/>
              </a:rPr>
              <a:t>Record Keeping</a:t>
            </a:r>
          </a:p>
          <a:p>
            <a:pPr marL="109537" indent="0" algn="l">
              <a:buNone/>
            </a:pPr>
            <a:r>
              <a:rPr lang="en-GB" sz="1700" b="0" i="0" u="none" strike="noStrike" baseline="0" dirty="0">
                <a:latin typeface="Century Gothic" panose="020B0502020202020204" pitchFamily="34" charset="0"/>
              </a:rPr>
              <a:t>Licensees must </a:t>
            </a:r>
            <a:r>
              <a:rPr lang="en-GB" sz="1700" dirty="0">
                <a:latin typeface="Century Gothic" panose="020B0502020202020204" pitchFamily="34" charset="0"/>
              </a:rPr>
              <a:t>keep all </a:t>
            </a:r>
            <a:r>
              <a:rPr lang="en-GB" sz="1700" b="0" i="0" u="none" strike="noStrike" baseline="0" dirty="0">
                <a:latin typeface="Century Gothic" panose="020B0502020202020204" pitchFamily="34" charset="0"/>
              </a:rPr>
              <a:t>documentation relating to:</a:t>
            </a:r>
          </a:p>
          <a:p>
            <a:pPr algn="l"/>
            <a:r>
              <a:rPr lang="en-GB" sz="1700" b="0" i="0" u="none" strike="noStrike" baseline="0" dirty="0">
                <a:latin typeface="Century Gothic" panose="020B0502020202020204" pitchFamily="34" charset="0"/>
              </a:rPr>
              <a:t>founding documentation, details of bank accounts and contracts entered into</a:t>
            </a:r>
          </a:p>
          <a:p>
            <a:pPr algn="l"/>
            <a:r>
              <a:rPr lang="en-GB" sz="1700" dirty="0">
                <a:latin typeface="Century Gothic" panose="020B0502020202020204" pitchFamily="34" charset="0"/>
              </a:rPr>
              <a:t>d</a:t>
            </a:r>
            <a:r>
              <a:rPr lang="en-GB" sz="1700" b="0" i="0" u="none" strike="noStrike" baseline="0" dirty="0">
                <a:latin typeface="Century Gothic" panose="020B0502020202020204" pitchFamily="34" charset="0"/>
              </a:rPr>
              <a:t>etails of the board members or trustees including gender, race and address,  as well as disclosures of interests of board members</a:t>
            </a:r>
          </a:p>
          <a:p>
            <a:pPr algn="l"/>
            <a:r>
              <a:rPr lang="en-GB" sz="1700" b="0" i="0" u="none" strike="noStrike" baseline="0" dirty="0">
                <a:latin typeface="Century Gothic" panose="020B0502020202020204" pitchFamily="34" charset="0"/>
              </a:rPr>
              <a:t>list of capital assets, books of account, financial records and statements</a:t>
            </a:r>
          </a:p>
          <a:p>
            <a:pPr algn="l"/>
            <a:r>
              <a:rPr lang="en-GB" sz="1700" b="0" i="0" u="none" strike="noStrike" baseline="0" dirty="0">
                <a:latin typeface="Century Gothic" panose="020B0502020202020204" pitchFamily="34" charset="0"/>
              </a:rPr>
              <a:t>list of donors and details of all financial and non-monetary donations</a:t>
            </a:r>
          </a:p>
          <a:p>
            <a:r>
              <a:rPr lang="en-GB" sz="1700" dirty="0">
                <a:latin typeface="Century Gothic" panose="020B0502020202020204" pitchFamily="34" charset="0"/>
              </a:rPr>
              <a:t>public file for written complaints received by the licensee, correspondence between the licensee and complainant and a log of telephonic complaints</a:t>
            </a:r>
          </a:p>
          <a:p>
            <a:r>
              <a:rPr lang="en-GB" sz="1700" b="0" i="0" u="none" strike="noStrike" baseline="0" dirty="0">
                <a:latin typeface="Century Gothic" panose="020B0502020202020204" pitchFamily="34" charset="0"/>
              </a:rPr>
              <a:t>copies of correspondence with ICASA</a:t>
            </a:r>
          </a:p>
          <a:p>
            <a:pPr algn="l"/>
            <a:r>
              <a:rPr lang="en-GB" sz="1700" dirty="0">
                <a:latin typeface="Century Gothic" panose="020B0502020202020204" pitchFamily="34" charset="0"/>
              </a:rPr>
              <a:t>a</a:t>
            </a:r>
            <a:r>
              <a:rPr lang="en-GB" sz="1700" b="0" i="0" u="none" strike="noStrike" baseline="0" dirty="0">
                <a:latin typeface="Century Gothic" panose="020B0502020202020204" pitchFamily="34" charset="0"/>
              </a:rPr>
              <a:t> log of:</a:t>
            </a:r>
          </a:p>
          <a:p>
            <a:pPr lvl="1"/>
            <a:r>
              <a:rPr lang="en-GB" sz="1400" b="0" i="0" u="none" strike="noStrike" baseline="0" dirty="0">
                <a:latin typeface="Century Gothic" panose="020B0502020202020204" pitchFamily="34" charset="0"/>
              </a:rPr>
              <a:t>programmes broadcasted </a:t>
            </a:r>
            <a:endParaRPr lang="en-GB" sz="1400" dirty="0">
              <a:latin typeface="Century Gothic" panose="020B0502020202020204" pitchFamily="34" charset="0"/>
            </a:endParaRPr>
          </a:p>
          <a:p>
            <a:pPr lvl="1"/>
            <a:r>
              <a:rPr lang="en-GB" sz="1400" b="0" i="0" u="none" strike="noStrike" baseline="0" dirty="0">
                <a:latin typeface="Century Gothic" panose="020B0502020202020204" pitchFamily="34" charset="0"/>
              </a:rPr>
              <a:t>advertisements broadcast and a log of % of air-time / hour allocated to ads</a:t>
            </a:r>
            <a:endParaRPr lang="en-GB" sz="1400" dirty="0">
              <a:latin typeface="Century Gothic" panose="020B0502020202020204" pitchFamily="34" charset="0"/>
            </a:endParaRPr>
          </a:p>
          <a:p>
            <a:pPr lvl="1"/>
            <a:r>
              <a:rPr lang="en-GB" sz="1400" b="0" i="0" u="none" strike="noStrike" baseline="0" dirty="0">
                <a:latin typeface="Century Gothic" panose="020B0502020202020204" pitchFamily="34" charset="0"/>
              </a:rPr>
              <a:t>party election broadcasts broadcast by </a:t>
            </a:r>
            <a:r>
              <a:rPr lang="en-ZA" sz="1400" b="0" i="0" u="none" strike="noStrike" baseline="0" dirty="0">
                <a:latin typeface="Century Gothic" panose="020B0502020202020204" pitchFamily="34" charset="0"/>
              </a:rPr>
              <a:t>the licensee</a:t>
            </a:r>
          </a:p>
          <a:p>
            <a:pPr lvl="1"/>
            <a:r>
              <a:rPr lang="en-GB" sz="1400" b="0" i="0" u="none" strike="noStrike" baseline="0" dirty="0">
                <a:latin typeface="Century Gothic" panose="020B0502020202020204" pitchFamily="34" charset="0"/>
              </a:rPr>
              <a:t>sponsorship for programmes together with details of payment,  financial or otherwise, received for such sponsorship</a:t>
            </a:r>
          </a:p>
          <a:p>
            <a:pPr lvl="1"/>
            <a:r>
              <a:rPr lang="en-GB" sz="1400" b="0" i="0" u="none" strike="noStrike" baseline="0" dirty="0">
                <a:latin typeface="Century Gothic" panose="020B0502020202020204" pitchFamily="34" charset="0"/>
              </a:rPr>
              <a:t>all direct and indirect on-air fundraising activities for the stations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EE91E1-104D-44CD-AE78-9366165C9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975" y="0"/>
            <a:ext cx="962025" cy="533400"/>
          </a:xfrm>
          <a:prstGeom prst="rect">
            <a:avLst/>
          </a:prstGeom>
        </p:spPr>
      </p:pic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2CC2E510-7048-47C6-9BAF-4AF5CD0F106B}"/>
              </a:ext>
            </a:extLst>
          </p:cNvPr>
          <p:cNvSpPr txBox="1">
            <a:spLocks/>
          </p:cNvSpPr>
          <p:nvPr/>
        </p:nvSpPr>
        <p:spPr>
          <a:xfrm>
            <a:off x="241175" y="6468937"/>
            <a:ext cx="432049" cy="33265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90A7037F-5586-4141-BB62-90D9D9A9EAAB}" type="slidenum">
              <a:rPr lang="en-US" sz="1200" smtClean="0">
                <a:solidFill>
                  <a:schemeClr val="accent5"/>
                </a:solidFill>
              </a:rPr>
              <a:pPr>
                <a:defRPr/>
              </a:pPr>
              <a:t>12</a:t>
            </a:fld>
            <a:endParaRPr lang="en-US" sz="1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988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41325" y="266700"/>
            <a:ext cx="8229600" cy="1143000"/>
          </a:xfrm>
        </p:spPr>
        <p:txBody>
          <a:bodyPr anchor="t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ZA" sz="4600" dirty="0">
                <a:solidFill>
                  <a:srgbClr val="FF0000"/>
                </a:solidFill>
                <a:latin typeface="Century Gothic" panose="020B0502020202020204" pitchFamily="34" charset="0"/>
              </a:rPr>
              <a:t>CBS Regulations</a:t>
            </a:r>
            <a:br>
              <a:rPr lang="en-GB" sz="4400" dirty="0">
                <a:latin typeface="Century Gothic" panose="020B0502020202020204" pitchFamily="34" charset="0"/>
              </a:rPr>
            </a:br>
            <a:endParaRPr lang="en-ZA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192" y="987268"/>
            <a:ext cx="8435280" cy="5256584"/>
          </a:xfrm>
        </p:spPr>
        <p:txBody>
          <a:bodyPr/>
          <a:lstStyle/>
          <a:p>
            <a:pPr marL="109537" indent="0" algn="l">
              <a:buNone/>
            </a:pPr>
            <a:r>
              <a:rPr lang="en-GB" sz="1600" b="1" i="0" u="none" strike="noStrike" baseline="0" dirty="0">
                <a:latin typeface="Century Gothic" panose="020B0502020202020204" pitchFamily="34" charset="0"/>
              </a:rPr>
              <a:t>Penalties </a:t>
            </a:r>
          </a:p>
          <a:p>
            <a:r>
              <a:rPr lang="en-GB" sz="1700" b="0" i="0" u="none" strike="noStrike" baseline="0" dirty="0">
                <a:latin typeface="Century Gothic" panose="020B0502020202020204" pitchFamily="34" charset="0"/>
              </a:rPr>
              <a:t>If a </a:t>
            </a:r>
            <a:r>
              <a:rPr lang="en-GB" sz="1700" dirty="0">
                <a:latin typeface="Century Gothic" panose="020B0502020202020204" pitchFamily="34" charset="0"/>
              </a:rPr>
              <a:t>licence holder fails to: </a:t>
            </a:r>
          </a:p>
          <a:p>
            <a:pPr lvl="1"/>
            <a:r>
              <a:rPr lang="en-GB" sz="1700" dirty="0">
                <a:latin typeface="Century Gothic" panose="020B0502020202020204" pitchFamily="34" charset="0"/>
              </a:rPr>
              <a:t>ensure that prohibited office bearer isn’t appointed</a:t>
            </a:r>
          </a:p>
          <a:p>
            <a:pPr lvl="1"/>
            <a:r>
              <a:rPr lang="en-GB" sz="1700" dirty="0">
                <a:latin typeface="Century Gothic" panose="020B0502020202020204" pitchFamily="34" charset="0"/>
              </a:rPr>
              <a:t>ensure that programming aligns with requirements of Regs</a:t>
            </a:r>
          </a:p>
          <a:p>
            <a:pPr lvl="1"/>
            <a:r>
              <a:rPr lang="en-GB" sz="1700" dirty="0">
                <a:latin typeface="Century Gothic" panose="020B0502020202020204" pitchFamily="34" charset="0"/>
              </a:rPr>
              <a:t>utilise surplus funds for the community </a:t>
            </a:r>
          </a:p>
          <a:p>
            <a:pPr lvl="1"/>
            <a:r>
              <a:rPr lang="en-GB" sz="1700" dirty="0">
                <a:latin typeface="Century Gothic" panose="020B0502020202020204" pitchFamily="34" charset="0"/>
              </a:rPr>
              <a:t>file and uphold management contracts for the licence</a:t>
            </a:r>
          </a:p>
          <a:p>
            <a:pPr lvl="1"/>
            <a:r>
              <a:rPr lang="en-GB" sz="1700" dirty="0">
                <a:latin typeface="Century Gothic" panose="020B0502020202020204" pitchFamily="34" charset="0"/>
              </a:rPr>
              <a:t>ensure community participation</a:t>
            </a:r>
          </a:p>
          <a:p>
            <a:pPr lvl="1"/>
            <a:r>
              <a:rPr lang="en-GB" sz="1700" dirty="0">
                <a:latin typeface="Century Gothic" panose="020B0502020202020204" pitchFamily="34" charset="0"/>
              </a:rPr>
              <a:t>keep adequate records</a:t>
            </a:r>
          </a:p>
          <a:p>
            <a:endParaRPr lang="en-GB" sz="1600" dirty="0">
              <a:latin typeface="Century Gothic" panose="020B0502020202020204" pitchFamily="34" charset="0"/>
            </a:endParaRPr>
          </a:p>
          <a:p>
            <a:pPr marL="109537" indent="0" algn="ctr"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ICASA </a:t>
            </a:r>
            <a:r>
              <a:rPr lang="en-GB" sz="2000" b="1">
                <a:solidFill>
                  <a:srgbClr val="FF0000"/>
                </a:solidFill>
                <a:latin typeface="Century Gothic" panose="020B0502020202020204" pitchFamily="34" charset="0"/>
              </a:rPr>
              <a:t>can impose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</a:t>
            </a:r>
            <a:r>
              <a:rPr lang="en-GB" sz="2000" b="1">
                <a:solidFill>
                  <a:srgbClr val="FF0000"/>
                </a:solidFill>
                <a:latin typeface="Century Gothic" panose="020B0502020202020204" pitchFamily="34" charset="0"/>
              </a:rPr>
              <a:t>enalties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of up to 10% of licensee’s annual turnover</a:t>
            </a:r>
            <a:endParaRPr lang="en-ZA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EE91E1-104D-44CD-AE78-9366165C9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975" y="0"/>
            <a:ext cx="962025" cy="533400"/>
          </a:xfrm>
          <a:prstGeom prst="rect">
            <a:avLst/>
          </a:prstGeom>
        </p:spPr>
      </p:pic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2CC2E510-7048-47C6-9BAF-4AF5CD0F106B}"/>
              </a:ext>
            </a:extLst>
          </p:cNvPr>
          <p:cNvSpPr txBox="1">
            <a:spLocks/>
          </p:cNvSpPr>
          <p:nvPr/>
        </p:nvSpPr>
        <p:spPr>
          <a:xfrm>
            <a:off x="241175" y="6468937"/>
            <a:ext cx="432049" cy="33265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90A7037F-5586-4141-BB62-90D9D9A9EAAB}" type="slidenum">
              <a:rPr lang="en-US" sz="1200" smtClean="0">
                <a:solidFill>
                  <a:schemeClr val="accent5"/>
                </a:solidFill>
              </a:rPr>
              <a:pPr>
                <a:defRPr/>
              </a:pPr>
              <a:t>13</a:t>
            </a:fld>
            <a:endParaRPr lang="en-US" sz="1200" dirty="0">
              <a:solidFill>
                <a:schemeClr val="accent5"/>
              </a:solidFill>
            </a:endParaRPr>
          </a:p>
        </p:txBody>
      </p:sp>
      <p:pic>
        <p:nvPicPr>
          <p:cNvPr id="5122" name="Picture 2" descr="Huge fines a serious warning to the industry - Moonstone">
            <a:extLst>
              <a:ext uri="{FF2B5EF4-FFF2-40B4-BE49-F238E27FC236}">
                <a16:creationId xmlns:a16="http://schemas.microsoft.com/office/drawing/2014/main" id="{85761C72-F022-48C4-ABCD-4743E7EE3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108021"/>
            <a:ext cx="4032448" cy="213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832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41325" y="266700"/>
            <a:ext cx="8229600" cy="1143000"/>
          </a:xfrm>
        </p:spPr>
        <p:txBody>
          <a:bodyPr anchor="t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600" dirty="0">
                <a:solidFill>
                  <a:srgbClr val="FF0000"/>
                </a:solidFill>
                <a:latin typeface="Century Gothic" panose="020B0502020202020204" pitchFamily="34" charset="0"/>
              </a:rPr>
              <a:t>Digital Sound Broadcasting Services Regulations</a:t>
            </a:r>
            <a:br>
              <a:rPr lang="en-GB" sz="4600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br>
              <a:rPr lang="en-GB" sz="4400" dirty="0">
                <a:latin typeface="Century Gothic" panose="020B0502020202020204" pitchFamily="34" charset="0"/>
              </a:rPr>
            </a:br>
            <a:endParaRPr lang="en-ZA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435280" cy="4560912"/>
          </a:xfrm>
        </p:spPr>
        <p:txBody>
          <a:bodyPr/>
          <a:lstStyle/>
          <a:p>
            <a:pPr algn="l"/>
            <a:r>
              <a:rPr lang="en-GB" sz="1700" b="1" dirty="0">
                <a:latin typeface="Century Gothic" panose="020B0502020202020204" pitchFamily="34" charset="0"/>
              </a:rPr>
              <a:t>In the near future</a:t>
            </a:r>
            <a:r>
              <a:rPr lang="en-GB" sz="1700" dirty="0">
                <a:latin typeface="Century Gothic" panose="020B0502020202020204" pitchFamily="34" charset="0"/>
              </a:rPr>
              <a:t>:</a:t>
            </a:r>
            <a:r>
              <a:rPr lang="en-GB" sz="1700" b="1" dirty="0">
                <a:latin typeface="Century Gothic" panose="020B0502020202020204" pitchFamily="34" charset="0"/>
              </a:rPr>
              <a:t> </a:t>
            </a:r>
            <a:r>
              <a:rPr lang="en-GB" sz="1700" dirty="0">
                <a:latin typeface="Century Gothic" panose="020B0502020202020204" pitchFamily="34" charset="0"/>
              </a:rPr>
              <a:t>existing sound broadcasting service licensees will be able to simulcast their existing sound broadcasting programmes on analogue and </a:t>
            </a:r>
            <a:r>
              <a:rPr lang="en-ZA" sz="1700" dirty="0">
                <a:latin typeface="Century Gothic" panose="020B0502020202020204" pitchFamily="34" charset="0"/>
              </a:rPr>
              <a:t>digital platforms.</a:t>
            </a:r>
          </a:p>
          <a:p>
            <a:pPr algn="l"/>
            <a:r>
              <a:rPr lang="en-ZA" sz="1700" b="1" dirty="0">
                <a:latin typeface="Century Gothic" panose="020B0502020202020204" pitchFamily="34" charset="0"/>
              </a:rPr>
              <a:t>At a later stage</a:t>
            </a:r>
            <a:r>
              <a:rPr lang="en-ZA" sz="1700" dirty="0">
                <a:latin typeface="Century Gothic" panose="020B0502020202020204" pitchFamily="34" charset="0"/>
              </a:rPr>
              <a:t>: consider applicants</a:t>
            </a:r>
            <a:r>
              <a:rPr lang="en-GB" sz="1700" dirty="0">
                <a:latin typeface="Century Gothic" panose="020B0502020202020204" pitchFamily="34" charset="0"/>
              </a:rPr>
              <a:t> without existing sound broadcasting licences</a:t>
            </a:r>
          </a:p>
          <a:p>
            <a:r>
              <a:rPr lang="en-GB" sz="1700" dirty="0">
                <a:latin typeface="Century Gothic" panose="020B0502020202020204" pitchFamily="34" charset="0"/>
              </a:rPr>
              <a:t>DSB technical advisory group (DTAG) to be formed to help the process</a:t>
            </a:r>
          </a:p>
          <a:p>
            <a:endParaRPr lang="en-GB" sz="1700" dirty="0">
              <a:latin typeface="Century Gothic" panose="020B0502020202020204" pitchFamily="34" charset="0"/>
            </a:endParaRPr>
          </a:p>
          <a:p>
            <a:r>
              <a:rPr lang="en-GB" sz="1700" dirty="0">
                <a:latin typeface="Century Gothic" panose="020B0502020202020204" pitchFamily="34" charset="0"/>
              </a:rPr>
              <a:t>Certain digital standards must be adhered to – DRM30, DRM+ and DAB+</a:t>
            </a:r>
          </a:p>
          <a:p>
            <a:endParaRPr lang="en-GB" sz="1700" dirty="0">
              <a:latin typeface="Century Gothic" panose="020B0502020202020204" pitchFamily="34" charset="0"/>
            </a:endParaRPr>
          </a:p>
          <a:p>
            <a:pPr algn="l"/>
            <a:r>
              <a:rPr lang="en-GB" sz="1700" b="0" i="0" u="none" strike="noStrike" baseline="0" dirty="0">
                <a:latin typeface="Century Gothic" panose="020B0502020202020204" pitchFamily="34" charset="0"/>
              </a:rPr>
              <a:t>Multi-Channel distributors – need ECNS licence and radio frequency spectrum licence in-order to distribute and operate a </a:t>
            </a:r>
            <a:r>
              <a:rPr lang="en-ZA" sz="1700" b="0" i="0" u="none" strike="noStrike" baseline="0" dirty="0">
                <a:latin typeface="Century Gothic" panose="020B0502020202020204" pitchFamily="34" charset="0"/>
              </a:rPr>
              <a:t>MUX.</a:t>
            </a:r>
            <a:endParaRPr lang="en-GB" sz="1700" b="0" i="0" u="none" strike="noStrike" baseline="0" dirty="0">
              <a:latin typeface="Century Gothic" panose="020B0502020202020204" pitchFamily="34" charset="0"/>
            </a:endParaRPr>
          </a:p>
          <a:p>
            <a:pPr algn="l"/>
            <a:r>
              <a:rPr lang="en-GB" sz="1700" b="0" i="0" u="none" strike="noStrike" baseline="0" dirty="0">
                <a:latin typeface="Century Gothic" panose="020B0502020202020204" pitchFamily="34" charset="0"/>
              </a:rPr>
              <a:t>MUX allocation for DSB services is as indicated in the Terrestrial </a:t>
            </a:r>
            <a:r>
              <a:rPr lang="en-ZA" sz="1700" b="0" i="0" u="none" strike="noStrike" baseline="0" dirty="0">
                <a:latin typeface="Century Gothic" panose="020B0502020202020204" pitchFamily="34" charset="0"/>
              </a:rPr>
              <a:t>Broadcasting Frequency Plan 2013</a:t>
            </a:r>
            <a:endParaRPr lang="en-GB" sz="1700" dirty="0">
              <a:latin typeface="Century Gothic" panose="020B0502020202020204" pitchFamily="34" charset="0"/>
            </a:endParaRPr>
          </a:p>
          <a:p>
            <a:pPr algn="l"/>
            <a:endParaRPr lang="en-ZA" sz="1800" dirty="0">
              <a:latin typeface="Century Gothic" panose="020B0502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EE91E1-104D-44CD-AE78-9366165C9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975" y="0"/>
            <a:ext cx="962025" cy="533400"/>
          </a:xfrm>
          <a:prstGeom prst="rect">
            <a:avLst/>
          </a:prstGeom>
        </p:spPr>
      </p:pic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2CC2E510-7048-47C6-9BAF-4AF5CD0F106B}"/>
              </a:ext>
            </a:extLst>
          </p:cNvPr>
          <p:cNvSpPr txBox="1">
            <a:spLocks/>
          </p:cNvSpPr>
          <p:nvPr/>
        </p:nvSpPr>
        <p:spPr>
          <a:xfrm>
            <a:off x="241175" y="6468937"/>
            <a:ext cx="432049" cy="33265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90A7037F-5586-4141-BB62-90D9D9A9EAAB}" type="slidenum">
              <a:rPr lang="en-US" sz="1200" smtClean="0">
                <a:solidFill>
                  <a:schemeClr val="accent5"/>
                </a:solidFill>
              </a:rPr>
              <a:pPr>
                <a:defRPr/>
              </a:pPr>
              <a:t>14</a:t>
            </a:fld>
            <a:endParaRPr lang="en-US" sz="1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830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41325" y="266700"/>
            <a:ext cx="8229600" cy="1143000"/>
          </a:xfrm>
        </p:spPr>
        <p:txBody>
          <a:bodyPr anchor="t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600" dirty="0">
                <a:solidFill>
                  <a:srgbClr val="FF0000"/>
                </a:solidFill>
                <a:latin typeface="Century Gothic" panose="020B0502020202020204" pitchFamily="34" charset="0"/>
              </a:rPr>
              <a:t>DSB Regulations</a:t>
            </a:r>
            <a:br>
              <a:rPr lang="en-GB" sz="4600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br>
              <a:rPr lang="en-GB" sz="4400" dirty="0">
                <a:latin typeface="Century Gothic" panose="020B0502020202020204" pitchFamily="34" charset="0"/>
              </a:rPr>
            </a:br>
            <a:endParaRPr lang="en-ZA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980728"/>
            <a:ext cx="8435280" cy="5256584"/>
          </a:xfrm>
        </p:spPr>
        <p:txBody>
          <a:bodyPr/>
          <a:lstStyle/>
          <a:p>
            <a:pPr marL="109537" indent="0" algn="l">
              <a:buNone/>
            </a:pPr>
            <a:r>
              <a:rPr lang="en-GB" sz="1800" b="1" i="0" u="none" strike="noStrike" baseline="0" dirty="0">
                <a:latin typeface="Century Gothic" panose="020B0502020202020204" pitchFamily="34" charset="0"/>
              </a:rPr>
              <a:t>Licensing of DSB Services</a:t>
            </a:r>
          </a:p>
          <a:p>
            <a:pPr algn="l"/>
            <a:r>
              <a:rPr lang="en-GB" sz="1800" b="0" i="0" u="none" strike="noStrike" baseline="0" dirty="0">
                <a:latin typeface="Century Gothic" panose="020B0502020202020204" pitchFamily="34" charset="0"/>
              </a:rPr>
              <a:t>A sound broadcasting service licensee must approach the Multi-Channel distributor to confirm available capacity</a:t>
            </a:r>
          </a:p>
          <a:p>
            <a:pPr algn="l"/>
            <a:r>
              <a:rPr lang="en-GB" sz="1800" b="0" i="0" u="none" strike="noStrike" baseline="0" dirty="0">
                <a:latin typeface="Century Gothic" panose="020B0502020202020204" pitchFamily="34" charset="0"/>
              </a:rPr>
              <a:t>Licensee must provide written confirmation to ICASA to support its application to provide a DSB service or apply for channel authorisation</a:t>
            </a:r>
          </a:p>
          <a:p>
            <a:pPr algn="l"/>
            <a:r>
              <a:rPr lang="en-GB" sz="1800" dirty="0">
                <a:latin typeface="Century Gothic" panose="020B0502020202020204" pitchFamily="34" charset="0"/>
              </a:rPr>
              <a:t>ICASA then </a:t>
            </a:r>
            <a:r>
              <a:rPr lang="en-GB" sz="1800" b="0" i="0" u="none" strike="noStrike" baseline="0" dirty="0">
                <a:latin typeface="Century Gothic" panose="020B0502020202020204" pitchFamily="34" charset="0"/>
              </a:rPr>
              <a:t>issues a sound broadcasting service licence to provide DSB services.</a:t>
            </a:r>
          </a:p>
          <a:p>
            <a:pPr algn="l"/>
            <a:r>
              <a:rPr lang="en-GB" sz="1800" b="0" i="0" u="none" strike="noStrike" baseline="0" dirty="0">
                <a:latin typeface="Century Gothic" panose="020B0502020202020204" pitchFamily="34" charset="0"/>
              </a:rPr>
              <a:t>The Multi-Channel distributor then grants capacity to the sound broadcasting service licensee </a:t>
            </a:r>
          </a:p>
          <a:p>
            <a:pPr algn="l"/>
            <a:endParaRPr lang="en-GB" sz="1800" b="0" i="0" u="none" strike="noStrike" baseline="0" dirty="0">
              <a:latin typeface="Century Gothic" panose="020B0502020202020204" pitchFamily="34" charset="0"/>
            </a:endParaRPr>
          </a:p>
          <a:p>
            <a:pPr marL="109537" indent="0" algn="l">
              <a:buNone/>
            </a:pPr>
            <a:r>
              <a:rPr lang="en-GB" sz="1800" b="1" dirty="0">
                <a:latin typeface="Century Gothic" panose="020B0502020202020204" pitchFamily="34" charset="0"/>
              </a:rPr>
              <a:t>Penalties</a:t>
            </a:r>
          </a:p>
          <a:p>
            <a:pPr algn="l"/>
            <a:r>
              <a:rPr lang="en-GB" sz="1800" b="0" i="0" u="none" strike="noStrike" baseline="0" dirty="0">
                <a:latin typeface="Century Gothic" panose="020B0502020202020204" pitchFamily="34" charset="0"/>
              </a:rPr>
              <a:t>Failure to ascertain MUX capacity or apply for DSB services licence </a:t>
            </a:r>
          </a:p>
          <a:p>
            <a:pPr lvl="1"/>
            <a:r>
              <a:rPr lang="en-GB" sz="1800" dirty="0">
                <a:solidFill>
                  <a:srgbClr val="FF0000"/>
                </a:solidFill>
                <a:latin typeface="Century Gothic" panose="020B0502020202020204" pitchFamily="34" charset="0"/>
              </a:rPr>
              <a:t>R200 000.00 for each day of the contravention</a:t>
            </a:r>
          </a:p>
          <a:p>
            <a:pPr algn="l"/>
            <a:r>
              <a:rPr lang="en-GB" sz="1800" b="0" i="0" u="none" strike="noStrike" baseline="0" dirty="0">
                <a:latin typeface="Century Gothic" panose="020B0502020202020204" pitchFamily="34" charset="0"/>
              </a:rPr>
              <a:t>Failure to get channel authorisatio</a:t>
            </a:r>
            <a:r>
              <a:rPr lang="en-GB" sz="1800" dirty="0">
                <a:latin typeface="Century Gothic" panose="020B0502020202020204" pitchFamily="34" charset="0"/>
              </a:rPr>
              <a:t>n </a:t>
            </a:r>
            <a:r>
              <a:rPr lang="en-GB" sz="1800" b="0" i="0" u="none" strike="noStrike" baseline="0" dirty="0">
                <a:latin typeface="Century Gothic" panose="020B0502020202020204" pitchFamily="34" charset="0"/>
              </a:rPr>
              <a:t> </a:t>
            </a:r>
          </a:p>
          <a:p>
            <a:pPr lvl="1"/>
            <a:r>
              <a:rPr lang="en-GB" sz="1800" dirty="0">
                <a:solidFill>
                  <a:srgbClr val="FF0000"/>
                </a:solidFill>
                <a:latin typeface="Century Gothic" panose="020B0502020202020204" pitchFamily="34" charset="0"/>
              </a:rPr>
              <a:t>R500 000.00</a:t>
            </a:r>
            <a:endParaRPr lang="en-ZA" sz="18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EE91E1-104D-44CD-AE78-9366165C9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975" y="0"/>
            <a:ext cx="962025" cy="533400"/>
          </a:xfrm>
          <a:prstGeom prst="rect">
            <a:avLst/>
          </a:prstGeom>
        </p:spPr>
      </p:pic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2CC2E510-7048-47C6-9BAF-4AF5CD0F106B}"/>
              </a:ext>
            </a:extLst>
          </p:cNvPr>
          <p:cNvSpPr txBox="1">
            <a:spLocks/>
          </p:cNvSpPr>
          <p:nvPr/>
        </p:nvSpPr>
        <p:spPr>
          <a:xfrm>
            <a:off x="241175" y="6468937"/>
            <a:ext cx="432049" cy="33265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90A7037F-5586-4141-BB62-90D9D9A9EAAB}" type="slidenum">
              <a:rPr lang="en-US" sz="1200" smtClean="0">
                <a:solidFill>
                  <a:schemeClr val="accent5"/>
                </a:solidFill>
              </a:rPr>
              <a:pPr>
                <a:defRPr/>
              </a:pPr>
              <a:t>15</a:t>
            </a:fld>
            <a:endParaRPr lang="en-US" sz="1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590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41325" y="266700"/>
            <a:ext cx="8229600" cy="1143000"/>
          </a:xfrm>
        </p:spPr>
        <p:txBody>
          <a:bodyPr anchor="t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600" dirty="0">
                <a:solidFill>
                  <a:srgbClr val="FF0000"/>
                </a:solidFill>
                <a:latin typeface="Century Gothic" panose="020B0502020202020204" pitchFamily="34" charset="0"/>
              </a:rPr>
              <a:t>DSB Regulations</a:t>
            </a:r>
            <a:br>
              <a:rPr lang="en-GB" sz="4600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br>
              <a:rPr lang="en-GB" sz="4400" dirty="0">
                <a:latin typeface="Century Gothic" panose="020B0502020202020204" pitchFamily="34" charset="0"/>
              </a:rPr>
            </a:br>
            <a:endParaRPr lang="en-ZA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980728"/>
            <a:ext cx="8435280" cy="5256584"/>
          </a:xfrm>
        </p:spPr>
        <p:txBody>
          <a:bodyPr/>
          <a:lstStyle/>
          <a:p>
            <a:pPr marL="109537" indent="0" algn="l">
              <a:buNone/>
            </a:pPr>
            <a:r>
              <a:rPr lang="en-GB" sz="1800" b="1" i="0" u="none" strike="noStrike" baseline="0" dirty="0">
                <a:latin typeface="Century Gothic" panose="020B0502020202020204" pitchFamily="34" charset="0"/>
              </a:rPr>
              <a:t>Information needed for application</a:t>
            </a:r>
          </a:p>
          <a:p>
            <a:pPr algn="l"/>
            <a:r>
              <a:rPr lang="en-GB" sz="1800" b="0" i="0" u="none" strike="noStrike" baseline="0" dirty="0">
                <a:latin typeface="Century Gothic" panose="020B0502020202020204" pitchFamily="34" charset="0"/>
              </a:rPr>
              <a:t>Name of the channel</a:t>
            </a:r>
          </a:p>
          <a:p>
            <a:pPr algn="l"/>
            <a:r>
              <a:rPr lang="en-GB" sz="1800" dirty="0">
                <a:latin typeface="Century Gothic" panose="020B0502020202020204" pitchFamily="34" charset="0"/>
              </a:rPr>
              <a:t>Nature </a:t>
            </a:r>
            <a:r>
              <a:rPr lang="en-GB" sz="1800" b="0" i="0" u="none" strike="noStrike" baseline="0" dirty="0">
                <a:latin typeface="Century Gothic" panose="020B0502020202020204" pitchFamily="34" charset="0"/>
              </a:rPr>
              <a:t>of channel and its content </a:t>
            </a:r>
          </a:p>
          <a:p>
            <a:pPr algn="l"/>
            <a:r>
              <a:rPr lang="en-GB" sz="1800" b="0" i="0" u="none" strike="noStrike" baseline="0" dirty="0">
                <a:latin typeface="Century Gothic" panose="020B0502020202020204" pitchFamily="34" charset="0"/>
              </a:rPr>
              <a:t>The primary language of the channel</a:t>
            </a:r>
          </a:p>
          <a:p>
            <a:pPr algn="l"/>
            <a:r>
              <a:rPr lang="en-GB" sz="1800" b="0" i="0" u="none" strike="noStrike" baseline="0" dirty="0">
                <a:latin typeface="Century Gothic" panose="020B0502020202020204" pitchFamily="34" charset="0"/>
              </a:rPr>
              <a:t>The duration of the channel - special event or pop up </a:t>
            </a:r>
            <a:r>
              <a:rPr lang="en-ZA" sz="1800" b="0" i="0" u="none" strike="noStrike" baseline="0" dirty="0">
                <a:latin typeface="Century Gothic" panose="020B0502020202020204" pitchFamily="34" charset="0"/>
              </a:rPr>
              <a:t>channel</a:t>
            </a:r>
          </a:p>
          <a:p>
            <a:pPr algn="l"/>
            <a:r>
              <a:rPr lang="en-GB" sz="1800" b="0" i="0" u="none" strike="noStrike" baseline="0" dirty="0">
                <a:latin typeface="Century Gothic" panose="020B0502020202020204" pitchFamily="34" charset="0"/>
              </a:rPr>
              <a:t>Confirmation from Multi-Channel distributor of capacity on the </a:t>
            </a:r>
            <a:r>
              <a:rPr lang="en-ZA" sz="1800" b="0" i="0" u="none" strike="noStrike" baseline="0" dirty="0">
                <a:latin typeface="Century Gothic" panose="020B0502020202020204" pitchFamily="34" charset="0"/>
              </a:rPr>
              <a:t>MUX</a:t>
            </a:r>
          </a:p>
          <a:p>
            <a:pPr algn="l"/>
            <a:r>
              <a:rPr lang="en-GB" sz="1800" b="0" i="0" u="none" strike="noStrike" baseline="0" dirty="0">
                <a:latin typeface="Century Gothic" panose="020B0502020202020204" pitchFamily="34" charset="0"/>
              </a:rPr>
              <a:t>Information regarding the name, nature and content of the existing DSB service provided by the Applicant</a:t>
            </a:r>
            <a:endParaRPr lang="en-ZA" sz="18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EE91E1-104D-44CD-AE78-9366165C9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975" y="0"/>
            <a:ext cx="962025" cy="533400"/>
          </a:xfrm>
          <a:prstGeom prst="rect">
            <a:avLst/>
          </a:prstGeom>
        </p:spPr>
      </p:pic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2CC2E510-7048-47C6-9BAF-4AF5CD0F106B}"/>
              </a:ext>
            </a:extLst>
          </p:cNvPr>
          <p:cNvSpPr txBox="1">
            <a:spLocks/>
          </p:cNvSpPr>
          <p:nvPr/>
        </p:nvSpPr>
        <p:spPr>
          <a:xfrm>
            <a:off x="241175" y="6468937"/>
            <a:ext cx="432049" cy="33265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90A7037F-5586-4141-BB62-90D9D9A9EAAB}" type="slidenum">
              <a:rPr lang="en-US" sz="1200" smtClean="0">
                <a:solidFill>
                  <a:schemeClr val="accent5"/>
                </a:solidFill>
              </a:rPr>
              <a:pPr>
                <a:defRPr/>
              </a:pPr>
              <a:t>16</a:t>
            </a:fld>
            <a:endParaRPr lang="en-US" sz="1200" dirty="0">
              <a:solidFill>
                <a:schemeClr val="accent5"/>
              </a:solidFill>
            </a:endParaRPr>
          </a:p>
        </p:txBody>
      </p:sp>
      <p:pic>
        <p:nvPicPr>
          <p:cNvPr id="6146" name="Picture 2" descr="Checklist - The Route X">
            <a:extLst>
              <a:ext uri="{FF2B5EF4-FFF2-40B4-BE49-F238E27FC236}">
                <a16:creationId xmlns:a16="http://schemas.microsoft.com/office/drawing/2014/main" id="{648587F8-4673-48C2-ACE3-3E2831B09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826" y="3970144"/>
            <a:ext cx="4828028" cy="271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302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41325" y="266700"/>
            <a:ext cx="8229600" cy="1143000"/>
          </a:xfrm>
        </p:spPr>
        <p:txBody>
          <a:bodyPr anchor="t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600" dirty="0">
                <a:solidFill>
                  <a:srgbClr val="FF0000"/>
                </a:solidFill>
                <a:latin typeface="Century Gothic" panose="020B0502020202020204" pitchFamily="34" charset="0"/>
              </a:rPr>
              <a:t>Current ITP-R</a:t>
            </a:r>
            <a:br>
              <a:rPr lang="en-GB" sz="4600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br>
              <a:rPr lang="en-GB" sz="4400" dirty="0">
                <a:latin typeface="Century Gothic" panose="020B0502020202020204" pitchFamily="34" charset="0"/>
              </a:rPr>
            </a:br>
            <a:endParaRPr lang="en-ZA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980728"/>
            <a:ext cx="8435280" cy="5256584"/>
          </a:xfrm>
        </p:spPr>
        <p:txBody>
          <a:bodyPr/>
          <a:lstStyle/>
          <a:p>
            <a:pPr marL="109537" indent="0" algn="l">
              <a:buNone/>
            </a:pPr>
            <a:r>
              <a:rPr lang="en-GB" sz="1800" b="1" i="0" u="none" strike="noStrike" baseline="0" dirty="0">
                <a:latin typeface="Century Gothic" panose="020B0502020202020204" pitchFamily="34" charset="0"/>
              </a:rPr>
              <a:t>INVITATION TO PRE-REGISTER FOR COMMUNITY SOUND BROADCASTING SERVICE AND RADIO FREQUENCY SPECTRUM LICENCES </a:t>
            </a:r>
          </a:p>
          <a:p>
            <a:pPr marL="109537" indent="0" algn="l">
              <a:buNone/>
            </a:pPr>
            <a:endParaRPr lang="en-GB" sz="1800" b="1" i="0" u="none" strike="noStrike" baseline="0" dirty="0">
              <a:latin typeface="Century Gothic" panose="020B0502020202020204" pitchFamily="34" charset="0"/>
            </a:endParaRPr>
          </a:p>
          <a:p>
            <a:pPr algn="l"/>
            <a:r>
              <a:rPr lang="en-GB" sz="1800" dirty="0">
                <a:latin typeface="Century Gothic" panose="020B0502020202020204" pitchFamily="34" charset="0"/>
              </a:rPr>
              <a:t>Issued: 15 December 2021 </a:t>
            </a:r>
          </a:p>
          <a:p>
            <a:pPr algn="l"/>
            <a:r>
              <a:rPr lang="en-GB" sz="1800" b="0" i="0" u="none" strike="noStrike" baseline="0" dirty="0">
                <a:latin typeface="Century Gothic" panose="020B0502020202020204" pitchFamily="34" charset="0"/>
              </a:rPr>
              <a:t>Due: 30 June 2022</a:t>
            </a:r>
          </a:p>
          <a:p>
            <a:pPr algn="l"/>
            <a:endParaRPr lang="en-GB" sz="1800" dirty="0">
              <a:latin typeface="Century Gothic" panose="020B0502020202020204" pitchFamily="34" charset="0"/>
            </a:endParaRPr>
          </a:p>
          <a:p>
            <a:pPr algn="l"/>
            <a:r>
              <a:rPr lang="en-GB" sz="1800" b="0" i="0" u="none" strike="noStrike" baseline="0" dirty="0">
                <a:latin typeface="Century Gothic" panose="020B0502020202020204" pitchFamily="34" charset="0"/>
              </a:rPr>
              <a:t>Criteria to be considered:</a:t>
            </a:r>
          </a:p>
          <a:p>
            <a:pPr lvl="1"/>
            <a:r>
              <a:rPr lang="en-ZA" sz="1800" dirty="0">
                <a:latin typeface="Century Gothic" panose="020B0502020202020204" pitchFamily="34" charset="0"/>
              </a:rPr>
              <a:t>Need, Demand and Support</a:t>
            </a:r>
          </a:p>
          <a:p>
            <a:pPr lvl="1"/>
            <a:r>
              <a:rPr lang="en-ZA" sz="1800" dirty="0">
                <a:latin typeface="Century Gothic" panose="020B0502020202020204" pitchFamily="34" charset="0"/>
              </a:rPr>
              <a:t>Programming </a:t>
            </a:r>
          </a:p>
          <a:p>
            <a:pPr lvl="1"/>
            <a:r>
              <a:rPr lang="en-ZA" sz="1800" dirty="0">
                <a:latin typeface="Century Gothic" panose="020B0502020202020204" pitchFamily="34" charset="0"/>
              </a:rPr>
              <a:t>Business Plan and Funding </a:t>
            </a:r>
          </a:p>
          <a:p>
            <a:pPr lvl="1"/>
            <a:r>
              <a:rPr lang="en-ZA" sz="1800" dirty="0">
                <a:latin typeface="Century Gothic" panose="020B0502020202020204" pitchFamily="34" charset="0"/>
              </a:rPr>
              <a:t>Community Participation &amp; Development </a:t>
            </a:r>
          </a:p>
          <a:p>
            <a:pPr lvl="1"/>
            <a:r>
              <a:rPr lang="en-ZA" sz="1800" dirty="0">
                <a:latin typeface="Century Gothic" panose="020B0502020202020204" pitchFamily="34" charset="0"/>
              </a:rPr>
              <a:t>Technical Viability </a:t>
            </a:r>
          </a:p>
          <a:p>
            <a:pPr lvl="1"/>
            <a:endParaRPr lang="en-ZA" sz="1800" dirty="0">
              <a:latin typeface="Century Gothic" panose="020B0502020202020204" pitchFamily="34" charset="0"/>
            </a:endParaRP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ZA" sz="1800" dirty="0">
                <a:latin typeface="Century Gothic" panose="020B0502020202020204" pitchFamily="34" charset="0"/>
              </a:rPr>
              <a:t>Complete all the relevant forms</a:t>
            </a: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ZA" sz="1800" dirty="0">
                <a:latin typeface="Century Gothic" panose="020B0502020202020204" pitchFamily="34" charset="0"/>
              </a:rPr>
              <a:t>Submit all supporting documents</a:t>
            </a:r>
            <a:endParaRPr lang="en-GB" sz="1800" dirty="0">
              <a:latin typeface="Century Gothic" panose="020B0502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EE91E1-104D-44CD-AE78-9366165C9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975" y="0"/>
            <a:ext cx="962025" cy="533400"/>
          </a:xfrm>
          <a:prstGeom prst="rect">
            <a:avLst/>
          </a:prstGeom>
        </p:spPr>
      </p:pic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2CC2E510-7048-47C6-9BAF-4AF5CD0F106B}"/>
              </a:ext>
            </a:extLst>
          </p:cNvPr>
          <p:cNvSpPr txBox="1">
            <a:spLocks/>
          </p:cNvSpPr>
          <p:nvPr/>
        </p:nvSpPr>
        <p:spPr>
          <a:xfrm>
            <a:off x="241175" y="6468937"/>
            <a:ext cx="432049" cy="33265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90A7037F-5586-4141-BB62-90D9D9A9EAAB}" type="slidenum">
              <a:rPr lang="en-US" sz="1200" smtClean="0">
                <a:solidFill>
                  <a:schemeClr val="accent5"/>
                </a:solidFill>
              </a:rPr>
              <a:pPr>
                <a:defRPr/>
              </a:pPr>
              <a:t>17</a:t>
            </a:fld>
            <a:endParaRPr lang="en-US" sz="1200" dirty="0">
              <a:solidFill>
                <a:schemeClr val="accent5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EBFB83-8651-4E99-BC0E-390F16E096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9236" y="1866031"/>
            <a:ext cx="3133993" cy="312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98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41325" y="266700"/>
            <a:ext cx="8229600" cy="1143000"/>
          </a:xfrm>
        </p:spPr>
        <p:txBody>
          <a:bodyPr anchor="t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600" dirty="0">
                <a:solidFill>
                  <a:srgbClr val="FF0000"/>
                </a:solidFill>
                <a:latin typeface="Century Gothic" panose="020B0502020202020204" pitchFamily="34" charset="0"/>
              </a:rPr>
              <a:t>Compliance Report</a:t>
            </a:r>
            <a:br>
              <a:rPr lang="en-GB" sz="4600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br>
              <a:rPr lang="en-GB" sz="4400" dirty="0">
                <a:latin typeface="Century Gothic" panose="020B0502020202020204" pitchFamily="34" charset="0"/>
              </a:rPr>
            </a:br>
            <a:endParaRPr lang="en-ZA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980728"/>
            <a:ext cx="8435280" cy="5256584"/>
          </a:xfrm>
        </p:spPr>
        <p:txBody>
          <a:bodyPr/>
          <a:lstStyle/>
          <a:p>
            <a:pPr marL="109537" indent="0" algn="l">
              <a:buNone/>
            </a:pPr>
            <a:r>
              <a:rPr lang="en-GB" sz="1800" b="1" i="0" u="none" strike="noStrike" baseline="0" dirty="0">
                <a:latin typeface="Century Gothic" panose="020B0502020202020204" pitchFamily="34" charset="0"/>
              </a:rPr>
              <a:t>Community Radio Compliance Reports</a:t>
            </a:r>
          </a:p>
          <a:p>
            <a:pPr marL="109537" indent="0" algn="l">
              <a:buNone/>
            </a:pPr>
            <a:endParaRPr lang="en-GB" sz="1800" b="1" dirty="0">
              <a:latin typeface="Century Gothic" panose="020B0502020202020204" pitchFamily="34" charset="0"/>
            </a:endParaRP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GB" sz="1800" dirty="0">
                <a:latin typeface="Century Gothic" panose="020B0502020202020204" pitchFamily="34" charset="0"/>
              </a:rPr>
              <a:t>To be submitted to ICASA</a:t>
            </a:r>
          </a:p>
          <a:p>
            <a:pPr marL="365125" lvl="2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GB" sz="1800" dirty="0">
                <a:latin typeface="Century Gothic" panose="020B0502020202020204" pitchFamily="34" charset="0"/>
              </a:rPr>
              <a:t>Ensure that license requirements have been adhered to, with a focus on content including:</a:t>
            </a:r>
          </a:p>
          <a:p>
            <a:pPr marL="593725" lvl="4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GB" sz="1700" dirty="0">
                <a:latin typeface="Century Gothic" panose="020B0502020202020204" pitchFamily="34" charset="0"/>
              </a:rPr>
              <a:t>news</a:t>
            </a:r>
          </a:p>
          <a:p>
            <a:pPr marL="593725" lvl="4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GB" sz="1700" dirty="0">
                <a:latin typeface="Century Gothic" panose="020B0502020202020204" pitchFamily="34" charset="0"/>
              </a:rPr>
              <a:t>talk to music ratio</a:t>
            </a:r>
          </a:p>
          <a:p>
            <a:pPr marL="593725" lvl="4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GB" sz="1700" dirty="0">
                <a:latin typeface="Century Gothic" panose="020B0502020202020204" pitchFamily="34" charset="0"/>
              </a:rPr>
              <a:t>local content</a:t>
            </a:r>
          </a:p>
          <a:p>
            <a:pPr marL="593725" lvl="4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GB" sz="1700" dirty="0">
                <a:latin typeface="Century Gothic" panose="020B0502020202020204" pitchFamily="34" charset="0"/>
              </a:rPr>
              <a:t>advertising</a:t>
            </a:r>
          </a:p>
          <a:p>
            <a:pPr marL="593725" lvl="4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GB" sz="1700" dirty="0">
              <a:latin typeface="Century Gothic" panose="020B0502020202020204" pitchFamily="34" charset="0"/>
            </a:endParaRP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en-GB" sz="1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GB" sz="1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DUE:  Yesterday, 31 March 2022</a:t>
            </a:r>
          </a:p>
          <a:p>
            <a:pPr marL="109537" indent="0" algn="l">
              <a:buNone/>
            </a:pPr>
            <a:endParaRPr lang="en-GB" sz="1800" dirty="0">
              <a:latin typeface="Century Gothic" panose="020B0502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EE91E1-104D-44CD-AE78-9366165C9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975" y="0"/>
            <a:ext cx="962025" cy="533400"/>
          </a:xfrm>
          <a:prstGeom prst="rect">
            <a:avLst/>
          </a:prstGeom>
        </p:spPr>
      </p:pic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2CC2E510-7048-47C6-9BAF-4AF5CD0F106B}"/>
              </a:ext>
            </a:extLst>
          </p:cNvPr>
          <p:cNvSpPr txBox="1">
            <a:spLocks/>
          </p:cNvSpPr>
          <p:nvPr/>
        </p:nvSpPr>
        <p:spPr>
          <a:xfrm>
            <a:off x="241175" y="6468937"/>
            <a:ext cx="432049" cy="33265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90A7037F-5586-4141-BB62-90D9D9A9EAAB}" type="slidenum">
              <a:rPr lang="en-US" sz="1200" smtClean="0">
                <a:solidFill>
                  <a:schemeClr val="accent5"/>
                </a:solidFill>
              </a:rPr>
              <a:pPr>
                <a:defRPr/>
              </a:pPr>
              <a:t>18</a:t>
            </a:fld>
            <a:endParaRPr lang="en-US" sz="1200" dirty="0">
              <a:solidFill>
                <a:schemeClr val="accent5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458D8D-89BC-4A18-9CD8-0334DD80A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125" y="2716908"/>
            <a:ext cx="3240360" cy="346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502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41325" y="266700"/>
            <a:ext cx="8229600" cy="1143000"/>
          </a:xfrm>
        </p:spPr>
        <p:txBody>
          <a:bodyPr anchor="t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600" dirty="0">
                <a:solidFill>
                  <a:srgbClr val="FF0000"/>
                </a:solidFill>
                <a:latin typeface="Century Gothic" panose="020B0502020202020204" pitchFamily="34" charset="0"/>
              </a:rPr>
              <a:t>ICASA</a:t>
            </a:r>
            <a:br>
              <a:rPr lang="en-GB" sz="4600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br>
              <a:rPr lang="en-GB" sz="4400" dirty="0">
                <a:latin typeface="Century Gothic" panose="020B0502020202020204" pitchFamily="34" charset="0"/>
              </a:rPr>
            </a:br>
            <a:endParaRPr lang="en-ZA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980728"/>
            <a:ext cx="8435280" cy="5256584"/>
          </a:xfrm>
        </p:spPr>
        <p:txBody>
          <a:bodyPr/>
          <a:lstStyle/>
          <a:p>
            <a:pPr marL="109537" indent="0" algn="l">
              <a:buNone/>
            </a:pPr>
            <a:endParaRPr lang="en-GB" sz="1800" b="1" dirty="0">
              <a:latin typeface="Century Gothic" panose="020B0502020202020204" pitchFamily="34" charset="0"/>
            </a:endParaRPr>
          </a:p>
          <a:p>
            <a:pPr marL="109537" indent="0" algn="l">
              <a:buNone/>
            </a:pPr>
            <a:r>
              <a:rPr lang="en-GB" sz="1800" b="1" dirty="0">
                <a:latin typeface="Century Gothic" panose="020B0502020202020204" pitchFamily="34" charset="0"/>
              </a:rPr>
              <a:t>Helpful Contacts at ICASA</a:t>
            </a:r>
          </a:p>
          <a:p>
            <a:pPr marL="109537" indent="0" algn="l">
              <a:buNone/>
            </a:pPr>
            <a:endParaRPr lang="en-GB" sz="1800" b="1" dirty="0">
              <a:latin typeface="Century Gothic" panose="020B0502020202020204" pitchFamily="34" charset="0"/>
            </a:endParaRPr>
          </a:p>
          <a:p>
            <a:pPr marL="365125" lvl="2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GB" sz="1800" u="sng" dirty="0">
                <a:latin typeface="Century Gothic" panose="020B0502020202020204" pitchFamily="34" charset="0"/>
              </a:rPr>
              <a:t>Licensing</a:t>
            </a:r>
          </a:p>
          <a:p>
            <a:pPr marL="393699" lvl="3" indent="0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r>
              <a:rPr lang="en-US" sz="1600" dirty="0">
                <a:latin typeface="Century Gothic" panose="020B0502020202020204" pitchFamily="34" charset="0"/>
              </a:rPr>
              <a:t>Pascalis Adams</a:t>
            </a:r>
            <a:r>
              <a:rPr lang="en-GB" sz="1600" dirty="0">
                <a:latin typeface="Century Gothic" panose="020B0502020202020204" pitchFamily="34" charset="0"/>
              </a:rPr>
              <a:t> – Manager</a:t>
            </a:r>
          </a:p>
          <a:p>
            <a:pPr marL="393699" lvl="3" indent="0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r>
              <a:rPr lang="en-GB" sz="1600" dirty="0">
                <a:latin typeface="Century Gothic" panose="020B0502020202020204" pitchFamily="34" charset="0"/>
              </a:rPr>
              <a:t>PAdams@icasa.org.za</a:t>
            </a:r>
          </a:p>
          <a:p>
            <a:pPr marL="393699" lvl="3" indent="0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endParaRPr lang="en-GB" sz="1800" dirty="0">
              <a:latin typeface="Century Gothic" panose="020B0502020202020204" pitchFamily="34" charset="0"/>
            </a:endParaRPr>
          </a:p>
          <a:p>
            <a:pPr marL="393699" lvl="3" indent="0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endParaRPr lang="en-GB" sz="1600" dirty="0">
              <a:latin typeface="Century Gothic" panose="020B0502020202020204" pitchFamily="34" charset="0"/>
            </a:endParaRPr>
          </a:p>
          <a:p>
            <a:pPr marL="365125" lvl="3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GB" sz="1800" u="sng" dirty="0">
                <a:latin typeface="Century Gothic" panose="020B0502020202020204" pitchFamily="34" charset="0"/>
              </a:rPr>
              <a:t>Compliance </a:t>
            </a:r>
          </a:p>
          <a:p>
            <a:pPr marL="393699" lvl="3" indent="0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r>
              <a:rPr lang="en-US" sz="1600" dirty="0" err="1">
                <a:latin typeface="Century Gothic" panose="020B0502020202020204" pitchFamily="34" charset="0"/>
              </a:rPr>
              <a:t>Busisiwe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Mashigo</a:t>
            </a:r>
            <a:r>
              <a:rPr lang="en-GB" sz="1600" dirty="0">
                <a:latin typeface="Century Gothic" panose="020B0502020202020204" pitchFamily="34" charset="0"/>
              </a:rPr>
              <a:t> – Manager</a:t>
            </a:r>
          </a:p>
          <a:p>
            <a:pPr marL="393699" lvl="3" indent="0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r>
              <a:rPr lang="en-GB" sz="1600" dirty="0">
                <a:latin typeface="Century Gothic" panose="020B0502020202020204" pitchFamily="34" charset="0"/>
              </a:rPr>
              <a:t>BMashigo@icasa.org.za</a:t>
            </a: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en-GB" sz="1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109537" indent="0" algn="l">
              <a:buNone/>
            </a:pPr>
            <a:endParaRPr lang="en-GB" sz="1800" dirty="0">
              <a:latin typeface="Century Gothic" panose="020B0502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EE91E1-104D-44CD-AE78-9366165C9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975" y="0"/>
            <a:ext cx="962025" cy="533400"/>
          </a:xfrm>
          <a:prstGeom prst="rect">
            <a:avLst/>
          </a:prstGeom>
        </p:spPr>
      </p:pic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2CC2E510-7048-47C6-9BAF-4AF5CD0F106B}"/>
              </a:ext>
            </a:extLst>
          </p:cNvPr>
          <p:cNvSpPr txBox="1">
            <a:spLocks/>
          </p:cNvSpPr>
          <p:nvPr/>
        </p:nvSpPr>
        <p:spPr>
          <a:xfrm>
            <a:off x="241175" y="6468937"/>
            <a:ext cx="432049" cy="33265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90A7037F-5586-4141-BB62-90D9D9A9EAAB}" type="slidenum">
              <a:rPr lang="en-US" sz="1200" smtClean="0">
                <a:solidFill>
                  <a:schemeClr val="accent5"/>
                </a:solidFill>
              </a:rPr>
              <a:pPr>
                <a:defRPr/>
              </a:pPr>
              <a:t>19</a:t>
            </a:fld>
            <a:endParaRPr lang="en-US" sz="1200" dirty="0">
              <a:solidFill>
                <a:schemeClr val="accent5"/>
              </a:solidFill>
            </a:endParaRPr>
          </a:p>
        </p:txBody>
      </p:sp>
      <p:pic>
        <p:nvPicPr>
          <p:cNvPr id="3076" name="Picture 4" descr="ICASA careers — Independent Communications Authority of South Africa">
            <a:extLst>
              <a:ext uri="{FF2B5EF4-FFF2-40B4-BE49-F238E27FC236}">
                <a16:creationId xmlns:a16="http://schemas.microsoft.com/office/drawing/2014/main" id="{06945C38-1F4C-4145-90DD-0C660A568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484" y="2102532"/>
            <a:ext cx="4888871" cy="168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593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41325" y="266700"/>
            <a:ext cx="8229600" cy="1143000"/>
          </a:xfrm>
        </p:spPr>
        <p:txBody>
          <a:bodyPr anchor="t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ZA" dirty="0">
                <a:solidFill>
                  <a:srgbClr val="FF0000"/>
                </a:solidFill>
                <a:latin typeface="Century Gothic" panose="020B0502020202020204" pitchFamily="34" charset="0"/>
              </a:rPr>
              <a:t> Context &amp; Agenda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980728"/>
            <a:ext cx="8435280" cy="5256584"/>
          </a:xfrm>
        </p:spPr>
        <p:txBody>
          <a:bodyPr/>
          <a:lstStyle/>
          <a:p>
            <a:pPr marL="109537" lvl="1" indent="0">
              <a:spcBef>
                <a:spcPts val="400"/>
              </a:spcBef>
              <a:buSzPct val="68000"/>
              <a:buNone/>
            </a:pPr>
            <a:r>
              <a:rPr lang="en-GB" sz="2400" dirty="0">
                <a:latin typeface="Century Gothic" panose="020B0502020202020204" pitchFamily="34" charset="0"/>
              </a:rPr>
              <a:t>The legislation and regulations that guide Community Broadcasting Services in South Africa</a:t>
            </a: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GB" sz="2400" dirty="0">
                <a:latin typeface="Century Gothic" panose="020B0502020202020204" pitchFamily="34" charset="0"/>
              </a:rPr>
              <a:t>Electronic Communications Act</a:t>
            </a: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GB" sz="2400" dirty="0">
                <a:latin typeface="Century Gothic" panose="020B0502020202020204" pitchFamily="34" charset="0"/>
              </a:rPr>
              <a:t>ICASA Act</a:t>
            </a: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ZA" sz="2400" dirty="0">
                <a:latin typeface="Century Gothic" panose="020B0502020202020204" pitchFamily="34" charset="0"/>
              </a:rPr>
              <a:t>Community Broadcasting Services Regulations</a:t>
            </a: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GB" sz="2400" dirty="0">
                <a:latin typeface="Century Gothic" panose="020B0502020202020204" pitchFamily="34" charset="0"/>
              </a:rPr>
              <a:t>Digital Sound Broadcasting Services Regulations</a:t>
            </a: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GB" sz="2400" dirty="0">
                <a:latin typeface="Century Gothic" panose="020B0502020202020204" pitchFamily="34" charset="0"/>
              </a:rPr>
              <a:t>Current ITP-R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EE91E1-104D-44CD-AE78-9366165C9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975" y="0"/>
            <a:ext cx="962025" cy="533400"/>
          </a:xfrm>
          <a:prstGeom prst="rect">
            <a:avLst/>
          </a:prstGeom>
        </p:spPr>
      </p:pic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2CC2E510-7048-47C6-9BAF-4AF5CD0F106B}"/>
              </a:ext>
            </a:extLst>
          </p:cNvPr>
          <p:cNvSpPr txBox="1">
            <a:spLocks/>
          </p:cNvSpPr>
          <p:nvPr/>
        </p:nvSpPr>
        <p:spPr>
          <a:xfrm>
            <a:off x="241175" y="6468937"/>
            <a:ext cx="432049" cy="33265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90A7037F-5586-4141-BB62-90D9D9A9EAAB}" type="slidenum">
              <a:rPr lang="en-US" sz="1200" smtClean="0">
                <a:solidFill>
                  <a:schemeClr val="accent5"/>
                </a:solidFill>
              </a:rPr>
              <a:pPr>
                <a:defRPr/>
              </a:pPr>
              <a:t>2</a:t>
            </a:fld>
            <a:endParaRPr lang="en-US" sz="1200" dirty="0">
              <a:solidFill>
                <a:schemeClr val="accent5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DD86C1-8E8D-41CC-A4CD-0755C05BE8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3041" y="4077072"/>
            <a:ext cx="4957917" cy="251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525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0" y="1412776"/>
            <a:ext cx="9143999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en-ZA" sz="2400" dirty="0">
              <a:latin typeface="Calibri" pitchFamily="34" charset="0"/>
            </a:endParaRPr>
          </a:p>
          <a:p>
            <a:pPr algn="ctr"/>
            <a:endParaRPr lang="en-ZA" sz="2800" b="1" dirty="0">
              <a:latin typeface="Calibri" pitchFamily="34" charset="0"/>
            </a:endParaRPr>
          </a:p>
          <a:p>
            <a:pPr algn="ctr"/>
            <a:r>
              <a:rPr lang="en-ZA" sz="2800" b="1" dirty="0">
                <a:solidFill>
                  <a:schemeClr val="accent4"/>
                </a:solidFill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www.nab.org.za</a:t>
            </a:r>
            <a:endParaRPr lang="en-ZA" sz="2800" b="1" dirty="0">
              <a:solidFill>
                <a:schemeClr val="accent4"/>
              </a:solidFill>
              <a:latin typeface="Century Gothic" panose="020B0502020202020204" pitchFamily="34" charset="0"/>
            </a:endParaRPr>
          </a:p>
          <a:p>
            <a:pPr algn="ctr"/>
            <a:endParaRPr lang="en-ZA" sz="2800" b="1" dirty="0">
              <a:solidFill>
                <a:schemeClr val="accent4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ZA" sz="28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Email: </a:t>
            </a:r>
            <a:r>
              <a:rPr lang="en-ZA" sz="2800" b="1" dirty="0">
                <a:solidFill>
                  <a:schemeClr val="accent4"/>
                </a:solidFill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info@nabsa.co.za</a:t>
            </a:r>
            <a:endParaRPr lang="en-ZA" sz="2800" b="1" dirty="0">
              <a:solidFill>
                <a:schemeClr val="accent4"/>
              </a:solidFill>
              <a:latin typeface="Century Gothic" panose="020B0502020202020204" pitchFamily="34" charset="0"/>
            </a:endParaRPr>
          </a:p>
          <a:p>
            <a:pPr algn="ctr"/>
            <a:endParaRPr lang="en-ZA" sz="2800" b="1" dirty="0">
              <a:solidFill>
                <a:schemeClr val="accent4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ZA" sz="28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Twitter: @NAB_SouthAfrica</a:t>
            </a:r>
          </a:p>
          <a:p>
            <a:pPr algn="ctr">
              <a:spcBef>
                <a:spcPct val="50000"/>
              </a:spcBef>
            </a:pPr>
            <a:endParaRPr lang="en-ZA" sz="2800" b="1" dirty="0"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ZA" sz="2000" dirty="0"/>
              <a:t>				</a:t>
            </a:r>
            <a:endParaRPr lang="en-GB" sz="2000" b="1" dirty="0">
              <a:solidFill>
                <a:schemeClr val="accent2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3429000" cy="974725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B24CA519-6F87-402F-BC1C-E4F96311C0CF}"/>
              </a:ext>
            </a:extLst>
          </p:cNvPr>
          <p:cNvSpPr txBox="1">
            <a:spLocks/>
          </p:cNvSpPr>
          <p:nvPr/>
        </p:nvSpPr>
        <p:spPr>
          <a:xfrm>
            <a:off x="241175" y="6468937"/>
            <a:ext cx="432049" cy="33265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90A7037F-5586-4141-BB62-90D9D9A9EAAB}" type="slidenum">
              <a:rPr lang="en-US" sz="1200" smtClean="0">
                <a:solidFill>
                  <a:schemeClr val="bg1"/>
                </a:solidFill>
              </a:rPr>
              <a:pPr>
                <a:defRPr/>
              </a:pPr>
              <a:t>20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291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41325" y="266700"/>
            <a:ext cx="8229600" cy="1143000"/>
          </a:xfrm>
        </p:spPr>
        <p:txBody>
          <a:bodyPr anchor="t">
            <a:noAutofit/>
          </a:bodyPr>
          <a:lstStyle/>
          <a:p>
            <a:pPr>
              <a:defRPr/>
            </a:pPr>
            <a:r>
              <a:rPr lang="en-GB" sz="4000" dirty="0">
                <a:solidFill>
                  <a:srgbClr val="FF0000"/>
                </a:solidFill>
                <a:latin typeface="Century Gothic" panose="020B0502020202020204" pitchFamily="34" charset="0"/>
              </a:rPr>
              <a:t>Electronic Communications Act</a:t>
            </a:r>
            <a:endParaRPr lang="en-ZA" sz="4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980728"/>
            <a:ext cx="8435280" cy="5256584"/>
          </a:xfrm>
        </p:spPr>
        <p:txBody>
          <a:bodyPr/>
          <a:lstStyle/>
          <a:p>
            <a:pPr algn="l"/>
            <a:r>
              <a:rPr lang="en-GB" sz="1800" dirty="0">
                <a:latin typeface="Century Gothic" panose="020B0502020202020204" pitchFamily="34" charset="0"/>
              </a:rPr>
              <a:t>‘</a:t>
            </a:r>
            <a:r>
              <a:rPr lang="en-GB" sz="1800" b="1" dirty="0">
                <a:latin typeface="Century Gothic" panose="020B0502020202020204" pitchFamily="34" charset="0"/>
              </a:rPr>
              <a:t>community</a:t>
            </a:r>
            <a:r>
              <a:rPr lang="en-GB" sz="1800" dirty="0">
                <a:latin typeface="Century Gothic" panose="020B0502020202020204" pitchFamily="34" charset="0"/>
              </a:rPr>
              <a:t>’ includes a geographically founded community or any group of persons or sector of the public having a specific, ascertainable common interest</a:t>
            </a:r>
          </a:p>
          <a:p>
            <a:pPr algn="l"/>
            <a:endParaRPr lang="en-GB" sz="1800" dirty="0">
              <a:latin typeface="Century Gothic" panose="020B0502020202020204" pitchFamily="34" charset="0"/>
            </a:endParaRPr>
          </a:p>
          <a:p>
            <a:pPr algn="l"/>
            <a:r>
              <a:rPr lang="en-GB" sz="1800" dirty="0">
                <a:latin typeface="Century Gothic" panose="020B0502020202020204" pitchFamily="34" charset="0"/>
              </a:rPr>
              <a:t>‘</a:t>
            </a:r>
            <a:r>
              <a:rPr lang="en-GB" sz="1800" b="1" dirty="0">
                <a:latin typeface="Century Gothic" panose="020B0502020202020204" pitchFamily="34" charset="0"/>
              </a:rPr>
              <a:t>community broadcasting service</a:t>
            </a:r>
            <a:r>
              <a:rPr lang="en-GB" sz="1800" dirty="0">
                <a:latin typeface="Century Gothic" panose="020B0502020202020204" pitchFamily="34" charset="0"/>
              </a:rPr>
              <a:t>’ is an entity that</a:t>
            </a:r>
          </a:p>
          <a:p>
            <a:pPr lvl="1"/>
            <a:r>
              <a:rPr lang="en-GB" sz="1800" dirty="0">
                <a:latin typeface="Century Gothic" panose="020B0502020202020204" pitchFamily="34" charset="0"/>
              </a:rPr>
              <a:t>is fully controlled by a non-profit entity and carried on for non-profit </a:t>
            </a:r>
            <a:r>
              <a:rPr lang="en-ZA" sz="1800" dirty="0">
                <a:latin typeface="Century Gothic" panose="020B0502020202020204" pitchFamily="34" charset="0"/>
              </a:rPr>
              <a:t>purposes</a:t>
            </a:r>
          </a:p>
          <a:p>
            <a:pPr lvl="1"/>
            <a:r>
              <a:rPr lang="en-ZA" sz="1800" dirty="0">
                <a:latin typeface="Century Gothic" panose="020B0502020202020204" pitchFamily="34" charset="0"/>
              </a:rPr>
              <a:t>serves a particular community</a:t>
            </a:r>
          </a:p>
          <a:p>
            <a:pPr lvl="1"/>
            <a:r>
              <a:rPr lang="en-GB" sz="1800" dirty="0">
                <a:latin typeface="Century Gothic" panose="020B0502020202020204" pitchFamily="34" charset="0"/>
              </a:rPr>
              <a:t>encourages members of the community to participate in programme selection</a:t>
            </a:r>
          </a:p>
          <a:p>
            <a:pPr lvl="1"/>
            <a:r>
              <a:rPr lang="en-GB" sz="1800" dirty="0">
                <a:latin typeface="Century Gothic" panose="020B0502020202020204" pitchFamily="34" charset="0"/>
              </a:rPr>
              <a:t>is funded by donations, grants, sponsorships or advertising, or membership fees, or by any combination</a:t>
            </a:r>
          </a:p>
          <a:p>
            <a:pPr algn="l"/>
            <a:endParaRPr lang="en-ZA" sz="1800" dirty="0">
              <a:latin typeface="GlyphLessFont"/>
            </a:endParaRPr>
          </a:p>
          <a:p>
            <a:pPr marL="109537" indent="0" algn="l">
              <a:buNone/>
            </a:pPr>
            <a:endParaRPr lang="en-ZA" sz="1800" dirty="0">
              <a:latin typeface="GlyphLessFon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EE91E1-104D-44CD-AE78-9366165C9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975" y="0"/>
            <a:ext cx="962025" cy="533400"/>
          </a:xfrm>
          <a:prstGeom prst="rect">
            <a:avLst/>
          </a:prstGeom>
        </p:spPr>
      </p:pic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2CC2E510-7048-47C6-9BAF-4AF5CD0F106B}"/>
              </a:ext>
            </a:extLst>
          </p:cNvPr>
          <p:cNvSpPr txBox="1">
            <a:spLocks/>
          </p:cNvSpPr>
          <p:nvPr/>
        </p:nvSpPr>
        <p:spPr>
          <a:xfrm>
            <a:off x="241175" y="6468937"/>
            <a:ext cx="432049" cy="33265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90A7037F-5586-4141-BB62-90D9D9A9EAAB}" type="slidenum">
              <a:rPr lang="en-US" sz="1200" smtClean="0">
                <a:solidFill>
                  <a:schemeClr val="accent5"/>
                </a:solidFill>
              </a:rPr>
              <a:pPr>
                <a:defRPr/>
              </a:pPr>
              <a:t>3</a:t>
            </a:fld>
            <a:endParaRPr lang="en-US" sz="1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069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41325" y="266700"/>
            <a:ext cx="8229600" cy="1143000"/>
          </a:xfrm>
        </p:spPr>
        <p:txBody>
          <a:bodyPr anchor="t">
            <a:noAutofit/>
          </a:bodyPr>
          <a:lstStyle/>
          <a:p>
            <a:pPr>
              <a:defRPr/>
            </a:pPr>
            <a:r>
              <a:rPr lang="en-GB" sz="4000" dirty="0">
                <a:solidFill>
                  <a:srgbClr val="FF0000"/>
                </a:solidFill>
                <a:latin typeface="Century Gothic" panose="020B0502020202020204" pitchFamily="34" charset="0"/>
              </a:rPr>
              <a:t>Electronic Communications Act</a:t>
            </a:r>
            <a:endParaRPr lang="en-ZA" sz="4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980728"/>
            <a:ext cx="8435280" cy="5256584"/>
          </a:xfrm>
        </p:spPr>
        <p:txBody>
          <a:bodyPr/>
          <a:lstStyle/>
          <a:p>
            <a:pPr marL="109537" indent="0" algn="l">
              <a:buNone/>
            </a:pPr>
            <a:r>
              <a:rPr lang="en-ZA" sz="1800" dirty="0">
                <a:latin typeface="Century Gothic" panose="020B0502020202020204" pitchFamily="34" charset="0"/>
              </a:rPr>
              <a:t>In terms of </a:t>
            </a:r>
            <a:r>
              <a:rPr lang="en-ZA" sz="1800" b="1" dirty="0">
                <a:latin typeface="Century Gothic" panose="020B0502020202020204" pitchFamily="34" charset="0"/>
              </a:rPr>
              <a:t>section 50 of the ECA</a:t>
            </a:r>
            <a:r>
              <a:rPr lang="en-ZA" sz="1800" dirty="0">
                <a:latin typeface="Century Gothic" panose="020B0502020202020204" pitchFamily="34" charset="0"/>
              </a:rPr>
              <a:t>, for community broadcasting service licences, t</a:t>
            </a:r>
            <a:r>
              <a:rPr lang="en-GB" sz="1800" dirty="0">
                <a:latin typeface="Century Gothic" panose="020B0502020202020204" pitchFamily="34" charset="0"/>
              </a:rPr>
              <a:t>he Authority must take into account whether the applicant is:</a:t>
            </a:r>
          </a:p>
          <a:p>
            <a:pPr marL="109537" indent="0" algn="l">
              <a:buNone/>
            </a:pPr>
            <a:endParaRPr lang="en-GB" sz="1800" dirty="0">
              <a:latin typeface="Century Gothic" panose="020B0502020202020204" pitchFamily="34" charset="0"/>
            </a:endParaRPr>
          </a:p>
          <a:p>
            <a:pPr algn="l"/>
            <a:r>
              <a:rPr lang="en-GB" sz="1800" dirty="0">
                <a:latin typeface="Century Gothic" panose="020B0502020202020204" pitchFamily="34" charset="0"/>
              </a:rPr>
              <a:t>actually a non-profit for non-profit purposes</a:t>
            </a:r>
          </a:p>
          <a:p>
            <a:pPr algn="l"/>
            <a:endParaRPr lang="en-GB" sz="1800" dirty="0">
              <a:latin typeface="Century Gothic" panose="020B0502020202020204" pitchFamily="34" charset="0"/>
            </a:endParaRPr>
          </a:p>
          <a:p>
            <a:pPr algn="l"/>
            <a:r>
              <a:rPr lang="en-GB" sz="1800" dirty="0">
                <a:latin typeface="Century Gothic" panose="020B0502020202020204" pitchFamily="34" charset="0"/>
              </a:rPr>
              <a:t>intends to serve the interests of the community</a:t>
            </a:r>
          </a:p>
          <a:p>
            <a:pPr algn="l"/>
            <a:endParaRPr lang="en-GB" sz="1800" dirty="0">
              <a:latin typeface="Century Gothic" panose="020B0502020202020204" pitchFamily="34" charset="0"/>
            </a:endParaRPr>
          </a:p>
          <a:p>
            <a:pPr algn="l"/>
            <a:r>
              <a:rPr lang="en-GB" sz="1800" dirty="0">
                <a:latin typeface="Century Gothic" panose="020B0502020202020204" pitchFamily="34" charset="0"/>
              </a:rPr>
              <a:t>has the support of the community</a:t>
            </a:r>
          </a:p>
          <a:p>
            <a:pPr algn="l"/>
            <a:endParaRPr lang="en-GB" sz="1800" dirty="0">
              <a:latin typeface="Century Gothic" panose="020B0502020202020204" pitchFamily="34" charset="0"/>
            </a:endParaRPr>
          </a:p>
          <a:p>
            <a:pPr algn="l"/>
            <a:r>
              <a:rPr lang="en-GB" sz="1800" dirty="0">
                <a:latin typeface="Century Gothic" panose="020B0502020202020204" pitchFamily="34" charset="0"/>
              </a:rPr>
              <a:t>intends to encourage members of the community to participate in the selection and provision of programmes to be broadcast </a:t>
            </a:r>
          </a:p>
          <a:p>
            <a:pPr algn="l"/>
            <a:endParaRPr lang="en-GB" sz="1800" dirty="0">
              <a:latin typeface="Century Gothic" panose="020B0502020202020204" pitchFamily="34" charset="0"/>
            </a:endParaRPr>
          </a:p>
          <a:p>
            <a:pPr algn="l"/>
            <a:r>
              <a:rPr lang="en-GB" sz="1800" dirty="0">
                <a:latin typeface="Century Gothic" panose="020B0502020202020204" pitchFamily="34" charset="0"/>
              </a:rPr>
              <a:t>has never been convicted of an offence in terms of this Act or the </a:t>
            </a:r>
            <a:r>
              <a:rPr lang="en-ZA" sz="1800" dirty="0">
                <a:latin typeface="Century Gothic" panose="020B0502020202020204" pitchFamily="34" charset="0"/>
              </a:rPr>
              <a:t>related legislation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EE91E1-104D-44CD-AE78-9366165C9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975" y="0"/>
            <a:ext cx="962025" cy="533400"/>
          </a:xfrm>
          <a:prstGeom prst="rect">
            <a:avLst/>
          </a:prstGeom>
        </p:spPr>
      </p:pic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2CC2E510-7048-47C6-9BAF-4AF5CD0F106B}"/>
              </a:ext>
            </a:extLst>
          </p:cNvPr>
          <p:cNvSpPr txBox="1">
            <a:spLocks/>
          </p:cNvSpPr>
          <p:nvPr/>
        </p:nvSpPr>
        <p:spPr>
          <a:xfrm>
            <a:off x="241175" y="6468937"/>
            <a:ext cx="432049" cy="33265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90A7037F-5586-4141-BB62-90D9D9A9EAAB}" type="slidenum">
              <a:rPr lang="en-US" sz="1200" smtClean="0">
                <a:solidFill>
                  <a:schemeClr val="accent5"/>
                </a:solidFill>
              </a:rPr>
              <a:pPr>
                <a:defRPr/>
              </a:pPr>
              <a:t>4</a:t>
            </a:fld>
            <a:endParaRPr lang="en-US" sz="1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561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 idx="4294967295"/>
          </p:nvPr>
        </p:nvSpPr>
        <p:spPr>
          <a:xfrm>
            <a:off x="457200" y="152327"/>
            <a:ext cx="7772400" cy="756393"/>
          </a:xfrm>
        </p:spPr>
        <p:txBody>
          <a:bodyPr anchor="t">
            <a:noAutofit/>
          </a:bodyPr>
          <a:lstStyle/>
          <a:p>
            <a:r>
              <a:rPr lang="en-ZA" sz="4000" dirty="0">
                <a:solidFill>
                  <a:srgbClr val="FF0000"/>
                </a:solidFill>
                <a:latin typeface="Century Gothic" panose="020B0502020202020204" pitchFamily="34" charset="0"/>
              </a:rPr>
              <a:t>ICASA ACT </a:t>
            </a:r>
            <a:endParaRPr lang="en-ZA" sz="4000" dirty="0">
              <a:solidFill>
                <a:srgbClr val="FF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553200"/>
            <a:ext cx="433388" cy="331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0A7037F-5586-4141-BB62-90D9D9A9EAAB}" type="slidenum">
              <a:rPr lang="en-US" sz="1200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9CCBDA2-EF37-497F-ACC6-AF90511B2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975" y="0"/>
            <a:ext cx="962025" cy="533400"/>
          </a:xfrm>
          <a:prstGeom prst="rect">
            <a:avLst/>
          </a:prstGeom>
        </p:spPr>
      </p:pic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7BBB92F-BB28-4C38-868D-66CFFAF4D910}"/>
              </a:ext>
            </a:extLst>
          </p:cNvPr>
          <p:cNvSpPr txBox="1">
            <a:spLocks/>
          </p:cNvSpPr>
          <p:nvPr/>
        </p:nvSpPr>
        <p:spPr>
          <a:xfrm>
            <a:off x="241175" y="6468937"/>
            <a:ext cx="432049" cy="33265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90A7037F-5586-4141-BB62-90D9D9A9EAAB}" type="slidenum">
              <a:rPr lang="en-US" sz="1200" smtClean="0">
                <a:solidFill>
                  <a:schemeClr val="accent5"/>
                </a:solidFill>
              </a:rPr>
              <a:pPr>
                <a:defRPr/>
              </a:pPr>
              <a:t>5</a:t>
            </a:fld>
            <a:endParaRPr lang="en-US" sz="1200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2CE5E-5F33-49A0-9D09-2159D4962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12801"/>
            <a:ext cx="8229600" cy="5194299"/>
          </a:xfrm>
        </p:spPr>
        <p:txBody>
          <a:bodyPr/>
          <a:lstStyle/>
          <a:p>
            <a:pPr marL="109537" indent="0">
              <a:buNone/>
            </a:pPr>
            <a:r>
              <a:rPr lang="en-GB" sz="2000" b="1" dirty="0">
                <a:latin typeface="Century Gothic" panose="020B0502020202020204" pitchFamily="34" charset="0"/>
              </a:rPr>
              <a:t>Section 4(3)(j) </a:t>
            </a:r>
            <a:r>
              <a:rPr lang="en-GB" sz="2000" dirty="0">
                <a:latin typeface="Century Gothic" panose="020B0502020202020204" pitchFamily="34" charset="0"/>
              </a:rPr>
              <a:t>of the Act enables the Authority to may make regulations that are incidental or necessary for the performance of the functions of the Authority </a:t>
            </a:r>
          </a:p>
          <a:p>
            <a:pPr marL="109537" indent="0">
              <a:buNone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109537" indent="0">
              <a:buNone/>
            </a:pPr>
            <a:endParaRPr lang="en-ZA" dirty="0">
              <a:latin typeface="Century Gothic" panose="020B0502020202020204" pitchFamily="34" charset="0"/>
            </a:endParaRPr>
          </a:p>
        </p:txBody>
      </p:sp>
      <p:pic>
        <p:nvPicPr>
          <p:cNvPr id="10" name="Picture 9" descr="C:\Users\bboxshalls001\AppData\Local\Temp\wz4050\140728_0222_low.jpg">
            <a:extLst>
              <a:ext uri="{FF2B5EF4-FFF2-40B4-BE49-F238E27FC236}">
                <a16:creationId xmlns:a16="http://schemas.microsoft.com/office/drawing/2014/main" id="{A163F545-CA3B-43BF-9912-7DE0228DFE4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8" y="1914973"/>
            <a:ext cx="6696743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3768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41325" y="266700"/>
            <a:ext cx="8229600" cy="1143000"/>
          </a:xfrm>
        </p:spPr>
        <p:txBody>
          <a:bodyPr anchor="t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ZA" sz="4600" dirty="0">
                <a:solidFill>
                  <a:srgbClr val="FF0000"/>
                </a:solidFill>
                <a:latin typeface="Century Gothic" panose="020B0502020202020204" pitchFamily="34" charset="0"/>
              </a:rPr>
              <a:t>Community Broadcasting Services Regulations</a:t>
            </a:r>
            <a:br>
              <a:rPr lang="en-GB" sz="4400" dirty="0">
                <a:latin typeface="Century Gothic" panose="020B0502020202020204" pitchFamily="34" charset="0"/>
              </a:rPr>
            </a:br>
            <a:endParaRPr lang="en-ZA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54360" y="1676400"/>
            <a:ext cx="8435280" cy="5256584"/>
          </a:xfrm>
        </p:spPr>
        <p:txBody>
          <a:bodyPr/>
          <a:lstStyle/>
          <a:p>
            <a:pPr marL="109537" indent="0" algn="l">
              <a:buNone/>
            </a:pPr>
            <a:r>
              <a:rPr lang="en-GB" sz="1800" b="1" i="0" u="none" strike="noStrike" baseline="0" dirty="0">
                <a:latin typeface="Century Gothic" panose="020B0502020202020204" pitchFamily="34" charset="0"/>
              </a:rPr>
              <a:t>Requirements for applicants:</a:t>
            </a:r>
          </a:p>
          <a:p>
            <a:pPr algn="l"/>
            <a:r>
              <a:rPr lang="en-GB" sz="1800" b="1" i="0" strike="noStrike" baseline="0" dirty="0">
                <a:latin typeface="Century Gothic" panose="020B0502020202020204" pitchFamily="34" charset="0"/>
              </a:rPr>
              <a:t>Class Electronic Communications Network Services (CECNS) – Form B</a:t>
            </a:r>
          </a:p>
          <a:p>
            <a:pPr algn="l"/>
            <a:r>
              <a:rPr lang="en-GB" sz="1800" b="1" i="0" u="sng" strike="noStrike" baseline="0" dirty="0">
                <a:latin typeface="Century Gothic" panose="020B0502020202020204" pitchFamily="34" charset="0"/>
              </a:rPr>
              <a:t>must be registered </a:t>
            </a:r>
            <a:r>
              <a:rPr lang="en-GB" sz="1800" b="0" i="0" u="none" strike="noStrike" baseline="0" dirty="0">
                <a:latin typeface="Century Gothic" panose="020B0502020202020204" pitchFamily="34" charset="0"/>
              </a:rPr>
              <a:t>as a non-profit entity at least two (2) years prior to lodging an application</a:t>
            </a:r>
          </a:p>
          <a:p>
            <a:pPr algn="l"/>
            <a:r>
              <a:rPr lang="en-GB" sz="1800" b="1" i="0" u="sng" strike="noStrike" baseline="0" dirty="0">
                <a:latin typeface="Century Gothic" panose="020B0502020202020204" pitchFamily="34" charset="0"/>
              </a:rPr>
              <a:t>must demonstrate community development and empowerment </a:t>
            </a:r>
            <a:r>
              <a:rPr lang="en-GB" sz="1800" b="0" i="0" u="none" strike="noStrike" baseline="0" dirty="0">
                <a:latin typeface="Century Gothic" panose="020B0502020202020204" pitchFamily="34" charset="0"/>
              </a:rPr>
              <a:t>with respect to the community </a:t>
            </a:r>
          </a:p>
          <a:p>
            <a:pPr algn="l"/>
            <a:r>
              <a:rPr lang="en-GB" sz="1800" b="1" i="0" u="sng" strike="noStrike" baseline="0" dirty="0">
                <a:latin typeface="Century Gothic" panose="020B0502020202020204" pitchFamily="34" charset="0"/>
              </a:rPr>
              <a:t>must submit a pre-registration </a:t>
            </a:r>
            <a:r>
              <a:rPr lang="en-GB" sz="1800" b="0" i="0" u="none" strike="noStrike" baseline="0" dirty="0">
                <a:latin typeface="Century Gothic" panose="020B0502020202020204" pitchFamily="34" charset="0"/>
              </a:rPr>
              <a:t>notice with the following documents:</a:t>
            </a:r>
          </a:p>
          <a:p>
            <a:pPr lvl="1"/>
            <a:r>
              <a:rPr lang="en-GB" sz="1800" dirty="0">
                <a:latin typeface="Century Gothic" panose="020B0502020202020204" pitchFamily="34" charset="0"/>
              </a:rPr>
              <a:t>Various documents - Constitution and </a:t>
            </a:r>
            <a:r>
              <a:rPr lang="en-ZA" sz="1800" dirty="0">
                <a:latin typeface="Century Gothic" panose="020B0502020202020204" pitchFamily="34" charset="0"/>
              </a:rPr>
              <a:t>Memorandum of Incorporation, tax certificate, reports on management, governance and finance, CVs of board members (including disclosures); business plans, programming plans, etc</a:t>
            </a:r>
          </a:p>
          <a:p>
            <a:pPr lvl="1"/>
            <a:r>
              <a:rPr lang="en-GB" sz="1800" dirty="0">
                <a:latin typeface="Century Gothic" panose="020B0502020202020204" pitchFamily="34" charset="0"/>
              </a:rPr>
              <a:t>Corporate governance and operational policies, including </a:t>
            </a:r>
            <a:r>
              <a:rPr lang="en-ZA" sz="1800" dirty="0">
                <a:latin typeface="Century Gothic" panose="020B0502020202020204" pitchFamily="34" charset="0"/>
              </a:rPr>
              <a:t>programming and technical, HR, financial, social media and political branding. </a:t>
            </a:r>
            <a:endParaRPr lang="en-GB" sz="1800" dirty="0">
              <a:latin typeface="Century Gothic" panose="020B0502020202020204" pitchFamily="34" charset="0"/>
            </a:endParaRPr>
          </a:p>
          <a:p>
            <a:pPr marL="109537" indent="0" algn="l">
              <a:buNone/>
            </a:pPr>
            <a:endParaRPr lang="en-ZA" sz="1800" b="0" i="0" u="none" strike="noStrike" baseline="0" dirty="0">
              <a:latin typeface="Century Gothic" panose="020B0502020202020204" pitchFamily="34" charset="0"/>
            </a:endParaRPr>
          </a:p>
          <a:p>
            <a:pPr algn="l"/>
            <a:endParaRPr lang="en-ZA" sz="1800" dirty="0"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EE91E1-104D-44CD-AE78-9366165C9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975" y="0"/>
            <a:ext cx="962025" cy="533400"/>
          </a:xfrm>
          <a:prstGeom prst="rect">
            <a:avLst/>
          </a:prstGeom>
        </p:spPr>
      </p:pic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2CC2E510-7048-47C6-9BAF-4AF5CD0F106B}"/>
              </a:ext>
            </a:extLst>
          </p:cNvPr>
          <p:cNvSpPr txBox="1">
            <a:spLocks/>
          </p:cNvSpPr>
          <p:nvPr/>
        </p:nvSpPr>
        <p:spPr>
          <a:xfrm>
            <a:off x="241175" y="6468937"/>
            <a:ext cx="432049" cy="33265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90A7037F-5586-4141-BB62-90D9D9A9EAAB}" type="slidenum">
              <a:rPr lang="en-US" sz="1200" smtClean="0">
                <a:solidFill>
                  <a:schemeClr val="accent5"/>
                </a:solidFill>
              </a:rPr>
              <a:pPr>
                <a:defRPr/>
              </a:pPr>
              <a:t>6</a:t>
            </a:fld>
            <a:endParaRPr lang="en-US" sz="1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689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41325" y="266700"/>
            <a:ext cx="8229600" cy="1143000"/>
          </a:xfrm>
        </p:spPr>
        <p:txBody>
          <a:bodyPr anchor="t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ZA" sz="4600" dirty="0">
                <a:solidFill>
                  <a:srgbClr val="FF0000"/>
                </a:solidFill>
                <a:latin typeface="Century Gothic" panose="020B0502020202020204" pitchFamily="34" charset="0"/>
              </a:rPr>
              <a:t>CBS Regulations</a:t>
            </a:r>
            <a:br>
              <a:rPr lang="en-GB" sz="4400" dirty="0">
                <a:latin typeface="Century Gothic" panose="020B0502020202020204" pitchFamily="34" charset="0"/>
              </a:rPr>
            </a:br>
            <a:endParaRPr lang="en-ZA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107504" y="1196752"/>
            <a:ext cx="4392488" cy="5736232"/>
          </a:xfrm>
        </p:spPr>
        <p:txBody>
          <a:bodyPr/>
          <a:lstStyle/>
          <a:p>
            <a:pPr marL="109537" indent="0" algn="l">
              <a:buNone/>
            </a:pPr>
            <a:r>
              <a:rPr lang="en-GB" sz="1600" b="1" i="0" u="none" strike="noStrike" baseline="0" dirty="0">
                <a:latin typeface="Century Gothic" panose="020B0502020202020204" pitchFamily="34" charset="0"/>
              </a:rPr>
              <a:t>Things that help granting of a licence</a:t>
            </a:r>
            <a:r>
              <a:rPr lang="en-GB" sz="1600" b="1" dirty="0">
                <a:latin typeface="Century Gothic" panose="020B0502020202020204" pitchFamily="34" charset="0"/>
              </a:rPr>
              <a:t>:</a:t>
            </a:r>
            <a:r>
              <a:rPr lang="en-GB" sz="1600" b="0" i="0" u="none" strike="noStrike" baseline="0" dirty="0">
                <a:latin typeface="Century Gothic" panose="020B0502020202020204" pitchFamily="34" charset="0"/>
              </a:rPr>
              <a:t> </a:t>
            </a:r>
          </a:p>
          <a:p>
            <a:pPr algn="l"/>
            <a:r>
              <a:rPr lang="en-GB" sz="1700" b="0" i="0" u="none" strike="noStrike" baseline="0" dirty="0">
                <a:latin typeface="Century Gothic" panose="020B0502020202020204" pitchFamily="34" charset="0"/>
              </a:rPr>
              <a:t>applicant has never been convicted of offence ito Act /</a:t>
            </a:r>
            <a:r>
              <a:rPr lang="en-ZA" sz="1700" b="0" i="0" u="none" strike="noStrike" baseline="0" dirty="0">
                <a:latin typeface="Century Gothic" panose="020B0502020202020204" pitchFamily="34" charset="0"/>
              </a:rPr>
              <a:t> related legislation</a:t>
            </a:r>
          </a:p>
          <a:p>
            <a:pPr algn="l"/>
            <a:r>
              <a:rPr lang="en-GB" sz="1700" b="0" i="0" u="none" strike="noStrike" baseline="0" dirty="0">
                <a:latin typeface="Century Gothic" panose="020B0502020202020204" pitchFamily="34" charset="0"/>
              </a:rPr>
              <a:t>ability to fulfil the diverse needs of the community</a:t>
            </a:r>
            <a:endParaRPr lang="en-ZA" sz="1700" b="0" i="0" u="none" strike="noStrike" baseline="0" dirty="0">
              <a:latin typeface="Century Gothic" panose="020B0502020202020204" pitchFamily="34" charset="0"/>
            </a:endParaRPr>
          </a:p>
          <a:p>
            <a:pPr algn="l"/>
            <a:r>
              <a:rPr lang="en-GB" sz="1700" b="0" i="0" u="none" strike="noStrike" baseline="0" dirty="0">
                <a:latin typeface="Century Gothic" panose="020B0502020202020204" pitchFamily="34" charset="0"/>
              </a:rPr>
              <a:t>programming reflects the needs and priorities of the community</a:t>
            </a:r>
            <a:endParaRPr lang="en-ZA" sz="1700" b="0" i="0" u="none" strike="noStrike" baseline="0" dirty="0">
              <a:latin typeface="Century Gothic" panose="020B0502020202020204" pitchFamily="34" charset="0"/>
            </a:endParaRPr>
          </a:p>
          <a:p>
            <a:pPr algn="l"/>
            <a:r>
              <a:rPr lang="en-GB" sz="1700" b="0" i="0" u="none" strike="noStrike" baseline="0" dirty="0">
                <a:latin typeface="Century Gothic" panose="020B0502020202020204" pitchFamily="34" charset="0"/>
              </a:rPr>
              <a:t>contribution towards general enrichment of the lives of community</a:t>
            </a:r>
          </a:p>
          <a:p>
            <a:pPr algn="l"/>
            <a:r>
              <a:rPr lang="en-GB" sz="1700" b="0" i="0" u="none" strike="noStrike" baseline="0" dirty="0">
                <a:latin typeface="Century Gothic" panose="020B0502020202020204" pitchFamily="34" charset="0"/>
              </a:rPr>
              <a:t>distinction of the applicant from other applicants and/or broadcasters</a:t>
            </a:r>
          </a:p>
          <a:p>
            <a:pPr algn="l"/>
            <a:r>
              <a:rPr lang="en-GB" sz="1700" b="0" i="0" u="none" strike="noStrike" baseline="0" dirty="0">
                <a:latin typeface="Century Gothic" panose="020B0502020202020204" pitchFamily="34" charset="0"/>
              </a:rPr>
              <a:t>demonstration of competency to self-provide, where a licensee chooses to seif-provide for signal distribution</a:t>
            </a:r>
            <a:endParaRPr lang="en-ZA" sz="1700" b="1" dirty="0"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EE91E1-104D-44CD-AE78-9366165C9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975" y="0"/>
            <a:ext cx="962025" cy="533400"/>
          </a:xfrm>
          <a:prstGeom prst="rect">
            <a:avLst/>
          </a:prstGeom>
        </p:spPr>
      </p:pic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2CC2E510-7048-47C6-9BAF-4AF5CD0F106B}"/>
              </a:ext>
            </a:extLst>
          </p:cNvPr>
          <p:cNvSpPr txBox="1">
            <a:spLocks/>
          </p:cNvSpPr>
          <p:nvPr/>
        </p:nvSpPr>
        <p:spPr>
          <a:xfrm>
            <a:off x="241175" y="6468937"/>
            <a:ext cx="432049" cy="33265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90A7037F-5586-4141-BB62-90D9D9A9EAAB}" type="slidenum">
              <a:rPr lang="en-US" sz="1200" smtClean="0">
                <a:solidFill>
                  <a:schemeClr val="accent5"/>
                </a:solidFill>
              </a:rPr>
              <a:pPr>
                <a:defRPr/>
              </a:pPr>
              <a:t>7</a:t>
            </a:fld>
            <a:endParaRPr lang="en-US" sz="1200" dirty="0">
              <a:solidFill>
                <a:schemeClr val="accent5"/>
              </a:solidFill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5E5CE541-243E-427F-8467-C3FA3F91A958}"/>
              </a:ext>
            </a:extLst>
          </p:cNvPr>
          <p:cNvSpPr txBox="1">
            <a:spLocks/>
          </p:cNvSpPr>
          <p:nvPr/>
        </p:nvSpPr>
        <p:spPr bwMode="auto">
          <a:xfrm>
            <a:off x="4506416" y="1196752"/>
            <a:ext cx="4402833" cy="573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None/>
            </a:pPr>
            <a:r>
              <a:rPr lang="en-GB" sz="1600" b="1" i="0" u="none" strike="noStrike" baseline="0" dirty="0">
                <a:latin typeface="Century Gothic" panose="020B0502020202020204" pitchFamily="34" charset="0"/>
              </a:rPr>
              <a:t>Things that hinder granting of a licence</a:t>
            </a:r>
            <a:r>
              <a:rPr lang="en-GB" sz="1600" b="1" dirty="0">
                <a:latin typeface="Century Gothic" panose="020B0502020202020204" pitchFamily="34" charset="0"/>
              </a:rPr>
              <a:t>:</a:t>
            </a:r>
            <a:r>
              <a:rPr lang="en-GB" sz="1600" b="0" i="0" u="none" strike="noStrike" baseline="0" dirty="0">
                <a:latin typeface="Century Gothic" panose="020B0502020202020204" pitchFamily="34" charset="0"/>
              </a:rPr>
              <a:t> </a:t>
            </a:r>
          </a:p>
          <a:p>
            <a:r>
              <a:rPr lang="en-GB" sz="1700" dirty="0">
                <a:latin typeface="Century Gothic" panose="020B0502020202020204" pitchFamily="34" charset="0"/>
              </a:rPr>
              <a:t>registration does not contain the information set out in Form B </a:t>
            </a:r>
          </a:p>
          <a:p>
            <a:r>
              <a:rPr lang="en-GB" sz="1700" dirty="0">
                <a:latin typeface="Century Gothic" panose="020B0502020202020204" pitchFamily="34" charset="0"/>
              </a:rPr>
              <a:t>supporting documents are missing </a:t>
            </a:r>
          </a:p>
          <a:p>
            <a:r>
              <a:rPr lang="en-GB" sz="1700" dirty="0">
                <a:latin typeface="Century Gothic" panose="020B0502020202020204" pitchFamily="34" charset="0"/>
              </a:rPr>
              <a:t>registration contains false or misleading information or a </a:t>
            </a:r>
            <a:r>
              <a:rPr lang="en-ZA" sz="1700" dirty="0">
                <a:latin typeface="Century Gothic" panose="020B0502020202020204" pitchFamily="34" charset="0"/>
              </a:rPr>
              <a:t>misrepresentation of fact</a:t>
            </a:r>
          </a:p>
          <a:p>
            <a:r>
              <a:rPr lang="en-GB" sz="1700" dirty="0">
                <a:latin typeface="Century Gothic" panose="020B0502020202020204" pitchFamily="34" charset="0"/>
              </a:rPr>
              <a:t>applicant is in contravention of the Act or the related legislation in relation to other licences </a:t>
            </a:r>
          </a:p>
          <a:p>
            <a:r>
              <a:rPr lang="en-GB" sz="1700" dirty="0">
                <a:latin typeface="Century Gothic" panose="020B0502020202020204" pitchFamily="34" charset="0"/>
              </a:rPr>
              <a:t>an application is made where a community licensee exists with similar services within coverage area</a:t>
            </a:r>
            <a:endParaRPr lang="en-ZA" sz="1700" dirty="0">
              <a:latin typeface="Century Gothic" panose="020B0502020202020204" pitchFamily="34" charset="0"/>
            </a:endParaRPr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33158B75-0A4B-4F6F-8CC7-D1DD4C5EA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919680"/>
            <a:ext cx="918691" cy="879208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ee the source image">
            <a:extLst>
              <a:ext uri="{FF2B5EF4-FFF2-40B4-BE49-F238E27FC236}">
                <a16:creationId xmlns:a16="http://schemas.microsoft.com/office/drawing/2014/main" id="{DD652B07-171F-4046-8691-E02A023BB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977" y="5055584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336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41325" y="266700"/>
            <a:ext cx="8229600" cy="1143000"/>
          </a:xfrm>
        </p:spPr>
        <p:txBody>
          <a:bodyPr anchor="t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ZA" sz="4600" dirty="0">
                <a:solidFill>
                  <a:srgbClr val="FF0000"/>
                </a:solidFill>
                <a:latin typeface="Century Gothic" panose="020B0502020202020204" pitchFamily="34" charset="0"/>
              </a:rPr>
              <a:t>CBS Regulations</a:t>
            </a:r>
            <a:br>
              <a:rPr lang="en-GB" sz="4400" dirty="0">
                <a:latin typeface="Century Gothic" panose="020B0502020202020204" pitchFamily="34" charset="0"/>
              </a:rPr>
            </a:br>
            <a:endParaRPr lang="en-ZA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980728"/>
            <a:ext cx="8435280" cy="5256584"/>
          </a:xfrm>
        </p:spPr>
        <p:txBody>
          <a:bodyPr/>
          <a:lstStyle/>
          <a:p>
            <a:pPr marL="109537" indent="0" algn="l">
              <a:buNone/>
            </a:pPr>
            <a:r>
              <a:rPr lang="en-ZA" sz="1800" b="1" i="0" u="none" strike="noStrike" baseline="0" dirty="0">
                <a:latin typeface="Century Gothic" panose="020B0502020202020204" pitchFamily="34" charset="0"/>
              </a:rPr>
              <a:t>Governance and Management</a:t>
            </a:r>
          </a:p>
          <a:p>
            <a:r>
              <a:rPr lang="en-GB" sz="1800" dirty="0">
                <a:latin typeface="Century Gothic" panose="020B0502020202020204" pitchFamily="34" charset="0"/>
              </a:rPr>
              <a:t>Founding documents must reflect defined roles of management </a:t>
            </a:r>
            <a:r>
              <a:rPr lang="en-ZA" sz="1800" dirty="0">
                <a:latin typeface="Century Gothic" panose="020B0502020202020204" pitchFamily="34" charset="0"/>
              </a:rPr>
              <a:t>and board members</a:t>
            </a:r>
          </a:p>
          <a:p>
            <a:r>
              <a:rPr lang="en-ZA" sz="1800" dirty="0">
                <a:latin typeface="Century Gothic" panose="020B0502020202020204" pitchFamily="34" charset="0"/>
              </a:rPr>
              <a:t>No </a:t>
            </a:r>
            <a:r>
              <a:rPr lang="en-ZA" sz="1800" b="1" dirty="0">
                <a:latin typeface="Century Gothic" panose="020B0502020202020204" pitchFamily="34" charset="0"/>
              </a:rPr>
              <a:t>nepotism</a:t>
            </a:r>
            <a:r>
              <a:rPr lang="en-ZA" sz="1800" dirty="0">
                <a:latin typeface="Century Gothic" panose="020B0502020202020204" pitchFamily="34" charset="0"/>
              </a:rPr>
              <a:t> on the board – no family members</a:t>
            </a:r>
          </a:p>
          <a:p>
            <a:r>
              <a:rPr lang="en-ZA" sz="1800" b="0" i="0" u="sng" strike="noStrike" baseline="0" dirty="0">
                <a:latin typeface="Century Gothic" panose="020B0502020202020204" pitchFamily="34" charset="0"/>
              </a:rPr>
              <a:t>Board must ensure compliance with all relevant laws, regulations and codes</a:t>
            </a:r>
            <a:r>
              <a:rPr lang="en-ZA" sz="1800" b="0" i="0" u="none" strike="noStrike" baseline="0" dirty="0">
                <a:latin typeface="Century Gothic" panose="020B0502020202020204" pitchFamily="34" charset="0"/>
              </a:rPr>
              <a:t>, as well as approve policy, give strategic direction and develop a code of conduct</a:t>
            </a:r>
          </a:p>
          <a:p>
            <a:r>
              <a:rPr lang="en-GB" sz="1800" b="0" i="0" u="none" strike="noStrike" baseline="0" dirty="0">
                <a:latin typeface="Century Gothic" panose="020B0502020202020204" pitchFamily="34" charset="0"/>
              </a:rPr>
              <a:t>Station Manager must plan projects to fulfil licence, recruit staff, do training, manage daily operations, ensure that the licensee affiliates with the relevant forums, such as the NAB </a:t>
            </a:r>
            <a:endParaRPr lang="en-ZA" sz="1800" dirty="0">
              <a:latin typeface="Century Gothic" panose="020B0502020202020204" pitchFamily="34" charset="0"/>
            </a:endParaRPr>
          </a:p>
          <a:p>
            <a:r>
              <a:rPr lang="en-GB" sz="1800" b="0" i="0" u="none" strike="noStrike" baseline="0" dirty="0">
                <a:latin typeface="Century Gothic" panose="020B0502020202020204" pitchFamily="34" charset="0"/>
              </a:rPr>
              <a:t>The Station Manager must be an ex-officio board member</a:t>
            </a:r>
            <a:endParaRPr lang="en-ZA" sz="1800" b="1" dirty="0"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EE91E1-104D-44CD-AE78-9366165C9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975" y="0"/>
            <a:ext cx="962025" cy="533400"/>
          </a:xfrm>
          <a:prstGeom prst="rect">
            <a:avLst/>
          </a:prstGeom>
        </p:spPr>
      </p:pic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2CC2E510-7048-47C6-9BAF-4AF5CD0F106B}"/>
              </a:ext>
            </a:extLst>
          </p:cNvPr>
          <p:cNvSpPr txBox="1">
            <a:spLocks/>
          </p:cNvSpPr>
          <p:nvPr/>
        </p:nvSpPr>
        <p:spPr>
          <a:xfrm>
            <a:off x="241175" y="6468937"/>
            <a:ext cx="432049" cy="33265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90A7037F-5586-4141-BB62-90D9D9A9EAAB}" type="slidenum">
              <a:rPr lang="en-US" sz="1200" smtClean="0">
                <a:solidFill>
                  <a:schemeClr val="accent5"/>
                </a:solidFill>
              </a:rPr>
              <a:pPr>
                <a:defRPr/>
              </a:pPr>
              <a:t>8</a:t>
            </a:fld>
            <a:endParaRPr lang="en-US" sz="1200" dirty="0">
              <a:solidFill>
                <a:schemeClr val="accent5"/>
              </a:solidFill>
            </a:endParaRPr>
          </a:p>
        </p:txBody>
      </p:sp>
      <p:pic>
        <p:nvPicPr>
          <p:cNvPr id="4098" name="Picture 2" descr="How to ensure good corporate governance: 10 simple steps">
            <a:extLst>
              <a:ext uri="{FF2B5EF4-FFF2-40B4-BE49-F238E27FC236}">
                <a16:creationId xmlns:a16="http://schemas.microsoft.com/office/drawing/2014/main" id="{D3B5C503-9649-4EEC-816E-4693FC66F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80" y="4471453"/>
            <a:ext cx="3960440" cy="221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807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41325" y="266700"/>
            <a:ext cx="8229600" cy="1143000"/>
          </a:xfrm>
        </p:spPr>
        <p:txBody>
          <a:bodyPr anchor="t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ZA" sz="4600" dirty="0">
                <a:solidFill>
                  <a:srgbClr val="FF0000"/>
                </a:solidFill>
                <a:latin typeface="Century Gothic" panose="020B0502020202020204" pitchFamily="34" charset="0"/>
              </a:rPr>
              <a:t>CBS Regulations</a:t>
            </a:r>
            <a:br>
              <a:rPr lang="en-GB" sz="4400" dirty="0">
                <a:latin typeface="Century Gothic" panose="020B0502020202020204" pitchFamily="34" charset="0"/>
              </a:rPr>
            </a:br>
            <a:endParaRPr lang="en-ZA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980728"/>
            <a:ext cx="8435280" cy="5256584"/>
          </a:xfrm>
        </p:spPr>
        <p:txBody>
          <a:bodyPr/>
          <a:lstStyle/>
          <a:p>
            <a:pPr marL="109537" indent="0" algn="l">
              <a:buNone/>
            </a:pPr>
            <a:r>
              <a:rPr lang="en-ZA" sz="1700" b="1" i="0" u="none" strike="noStrike" baseline="0" dirty="0">
                <a:latin typeface="Century Gothic" panose="020B0502020202020204" pitchFamily="34" charset="0"/>
              </a:rPr>
              <a:t>Programming</a:t>
            </a:r>
          </a:p>
          <a:p>
            <a:pPr algn="l"/>
            <a:r>
              <a:rPr lang="en-GB" sz="1700" b="1" i="0" u="sng" strike="noStrike" baseline="0" dirty="0">
                <a:latin typeface="Century Gothic" panose="020B0502020202020204" pitchFamily="34" charset="0"/>
              </a:rPr>
              <a:t>Majority</a:t>
            </a:r>
            <a:r>
              <a:rPr lang="en-GB" sz="1700" b="0" i="0" u="none" strike="noStrike" baseline="0" dirty="0">
                <a:latin typeface="Century Gothic" panose="020B0502020202020204" pitchFamily="34" charset="0"/>
              </a:rPr>
              <a:t> of programmes, news bulletins and current affairs </a:t>
            </a:r>
            <a:r>
              <a:rPr lang="en-GB" sz="1700" b="1" i="0" u="sng" strike="noStrike" baseline="0" dirty="0">
                <a:latin typeface="Century Gothic" panose="020B0502020202020204" pitchFamily="34" charset="0"/>
              </a:rPr>
              <a:t>must be local origination programmes</a:t>
            </a:r>
          </a:p>
          <a:p>
            <a:pPr algn="l"/>
            <a:r>
              <a:rPr lang="en-GB" sz="1700" b="0" i="0" u="sng" strike="noStrike" baseline="0" dirty="0">
                <a:latin typeface="Century Gothic" panose="020B0502020202020204" pitchFamily="34" charset="0"/>
              </a:rPr>
              <a:t>Only 20%</a:t>
            </a:r>
            <a:r>
              <a:rPr lang="en-GB" sz="1700" b="0" i="0" u="none" strike="noStrike" baseline="0" dirty="0">
                <a:latin typeface="Century Gothic" panose="020B0502020202020204" pitchFamily="34" charset="0"/>
              </a:rPr>
              <a:t> can be programme syndication/network and programme sharing </a:t>
            </a:r>
          </a:p>
          <a:p>
            <a:pPr algn="l"/>
            <a:r>
              <a:rPr lang="en-GB" sz="1700" b="0" i="0" u="none" strike="noStrike" baseline="0" dirty="0">
                <a:latin typeface="Century Gothic" panose="020B0502020202020204" pitchFamily="34" charset="0"/>
              </a:rPr>
              <a:t>A licensee must have policies dealing with programming matters including:</a:t>
            </a:r>
          </a:p>
          <a:p>
            <a:pPr lvl="1"/>
            <a:r>
              <a:rPr lang="en-GB" sz="1600" dirty="0">
                <a:latin typeface="Century Gothic" panose="020B0502020202020204" pitchFamily="34" charset="0"/>
              </a:rPr>
              <a:t>mechanisms for community participation</a:t>
            </a:r>
          </a:p>
          <a:p>
            <a:pPr lvl="1"/>
            <a:r>
              <a:rPr lang="en-ZA" sz="1600" dirty="0">
                <a:latin typeface="Century Gothic" panose="020B0502020202020204" pitchFamily="34" charset="0"/>
              </a:rPr>
              <a:t>programming format</a:t>
            </a:r>
          </a:p>
          <a:p>
            <a:pPr lvl="1"/>
            <a:r>
              <a:rPr lang="en-ZA" sz="1600" dirty="0">
                <a:latin typeface="Century Gothic" panose="020B0502020202020204" pitchFamily="34" charset="0"/>
              </a:rPr>
              <a:t>language policy</a:t>
            </a:r>
          </a:p>
          <a:p>
            <a:pPr marL="109537" indent="0" algn="l">
              <a:buNone/>
            </a:pPr>
            <a:endParaRPr lang="en-ZA" sz="900" dirty="0">
              <a:latin typeface="Century Gothic" panose="020B0502020202020204" pitchFamily="34" charset="0"/>
            </a:endParaRPr>
          </a:p>
          <a:p>
            <a:pPr marL="109537" indent="0" algn="l">
              <a:buNone/>
            </a:pPr>
            <a:r>
              <a:rPr lang="en-ZA" sz="1700" b="1" i="0" u="none" strike="noStrike" baseline="0" dirty="0">
                <a:latin typeface="Century Gothic" panose="020B0502020202020204" pitchFamily="34" charset="0"/>
              </a:rPr>
              <a:t>Community participation</a:t>
            </a:r>
          </a:p>
          <a:p>
            <a:pPr algn="l"/>
            <a:r>
              <a:rPr lang="en-GB" sz="1700" b="1" i="0" u="sng" strike="noStrike" baseline="0" dirty="0">
                <a:latin typeface="Century Gothic" panose="020B0502020202020204" pitchFamily="34" charset="0"/>
              </a:rPr>
              <a:t>Ownership</a:t>
            </a:r>
            <a:r>
              <a:rPr lang="en-GB" sz="1700" b="0" i="0" u="none" strike="noStrike" baseline="0" dirty="0">
                <a:latin typeface="Century Gothic" panose="020B0502020202020204" pitchFamily="34" charset="0"/>
              </a:rPr>
              <a:t> of the community broadcasting licensee </a:t>
            </a:r>
            <a:r>
              <a:rPr lang="en-GB" sz="1700" b="1" i="0" u="sng" strike="noStrike" baseline="0" dirty="0">
                <a:latin typeface="Century Gothic" panose="020B0502020202020204" pitchFamily="34" charset="0"/>
              </a:rPr>
              <a:t>must remain </a:t>
            </a:r>
            <a:r>
              <a:rPr lang="en-GB" sz="1700" b="0" i="0" u="none" strike="noStrike" baseline="0" dirty="0">
                <a:latin typeface="Century Gothic" panose="020B0502020202020204" pitchFamily="34" charset="0"/>
              </a:rPr>
              <a:t>with the </a:t>
            </a:r>
            <a:r>
              <a:rPr lang="en-GB" sz="1700" b="1" i="0" u="sng" strike="noStrike" baseline="0" dirty="0">
                <a:latin typeface="Century Gothic" panose="020B0502020202020204" pitchFamily="34" charset="0"/>
              </a:rPr>
              <a:t>community served</a:t>
            </a:r>
            <a:endParaRPr lang="en-ZA" sz="1700" b="1" u="sng" dirty="0">
              <a:latin typeface="Century Gothic" panose="020B0502020202020204" pitchFamily="34" charset="0"/>
            </a:endParaRPr>
          </a:p>
          <a:p>
            <a:pPr algn="l"/>
            <a:r>
              <a:rPr lang="en-GB" sz="1700" b="0" i="0" u="none" strike="noStrike" baseline="0" dirty="0">
                <a:latin typeface="Century Gothic" panose="020B0502020202020204" pitchFamily="34" charset="0"/>
              </a:rPr>
              <a:t>Community members must be involved in the management of the </a:t>
            </a:r>
            <a:r>
              <a:rPr lang="en-ZA" sz="1700" b="0" i="0" u="none" strike="noStrike" baseline="0" dirty="0">
                <a:latin typeface="Century Gothic" panose="020B0502020202020204" pitchFamily="34" charset="0"/>
              </a:rPr>
              <a:t>community broadcasting licensee</a:t>
            </a:r>
          </a:p>
          <a:p>
            <a:pPr algn="l"/>
            <a:r>
              <a:rPr lang="en-GB" sz="1700" b="0" i="0" u="none" strike="noStrike" baseline="0" dirty="0">
                <a:latin typeface="Century Gothic" panose="020B0502020202020204" pitchFamily="34" charset="0"/>
              </a:rPr>
              <a:t>Programming councils/committees - established to enable community participation. Must represent interest groups – youth, woman, people with disabilities</a:t>
            </a:r>
          </a:p>
          <a:p>
            <a:pPr algn="l"/>
            <a:r>
              <a:rPr lang="en-GB" sz="1700" b="0" i="0" u="none" strike="noStrike" baseline="0" dirty="0">
                <a:latin typeface="Century Gothic" panose="020B0502020202020204" pitchFamily="34" charset="0"/>
              </a:rPr>
              <a:t>A licensee must submit proof of community participation at every AGM</a:t>
            </a:r>
            <a:endParaRPr lang="en-ZA" sz="1700" b="1" dirty="0"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EE91E1-104D-44CD-AE78-9366165C9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975" y="0"/>
            <a:ext cx="962025" cy="533400"/>
          </a:xfrm>
          <a:prstGeom prst="rect">
            <a:avLst/>
          </a:prstGeom>
        </p:spPr>
      </p:pic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2CC2E510-7048-47C6-9BAF-4AF5CD0F106B}"/>
              </a:ext>
            </a:extLst>
          </p:cNvPr>
          <p:cNvSpPr txBox="1">
            <a:spLocks/>
          </p:cNvSpPr>
          <p:nvPr/>
        </p:nvSpPr>
        <p:spPr>
          <a:xfrm>
            <a:off x="241175" y="6468937"/>
            <a:ext cx="432049" cy="33265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90A7037F-5586-4141-BB62-90D9D9A9EAAB}" type="slidenum">
              <a:rPr lang="en-US" sz="1200" smtClean="0">
                <a:solidFill>
                  <a:schemeClr val="accent5"/>
                </a:solidFill>
              </a:rPr>
              <a:pPr>
                <a:defRPr/>
              </a:pPr>
              <a:t>9</a:t>
            </a:fld>
            <a:endParaRPr lang="en-US" sz="1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8147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D6D3DF20F43147B59B9062B1F7373E" ma:contentTypeVersion="10" ma:contentTypeDescription="Create a new document." ma:contentTypeScope="" ma:versionID="fa64c8c43c9409c8036dc64619d82684">
  <xsd:schema xmlns:xsd="http://www.w3.org/2001/XMLSchema" xmlns:xs="http://www.w3.org/2001/XMLSchema" xmlns:p="http://schemas.microsoft.com/office/2006/metadata/properties" xmlns:ns3="28aa9d1c-6540-4076-a8dd-edc709269bcc" targetNamespace="http://schemas.microsoft.com/office/2006/metadata/properties" ma:root="true" ma:fieldsID="968a01924c57a67c01d45c2b3a8d5331" ns3:_="">
    <xsd:import namespace="28aa9d1c-6540-4076-a8dd-edc709269bc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aa9d1c-6540-4076-a8dd-edc709269b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A4FFF6-68C4-4E02-A56A-24DCD839180B}">
  <ds:schemaRefs>
    <ds:schemaRef ds:uri="http://schemas.microsoft.com/office/2006/documentManagement/types"/>
    <ds:schemaRef ds:uri="http://purl.org/dc/elements/1.1/"/>
    <ds:schemaRef ds:uri="http://purl.org/dc/terms/"/>
    <ds:schemaRef ds:uri="28aa9d1c-6540-4076-a8dd-edc709269bcc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D177314-889A-49C8-9742-DB53239E5D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aa9d1c-6540-4076-a8dd-edc709269b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CD32F8A-6499-4CAF-8D18-024DED0283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9863</TotalTime>
  <Words>1504</Words>
  <Application>Microsoft Office PowerPoint</Application>
  <PresentationFormat>On-screen Show (4:3)</PresentationFormat>
  <Paragraphs>233</Paragraphs>
  <Slides>20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Century Gothic</vt:lpstr>
      <vt:lpstr>GlyphLessFont</vt:lpstr>
      <vt:lpstr>Lucida Sans Unicode</vt:lpstr>
      <vt:lpstr>Verdana</vt:lpstr>
      <vt:lpstr>Wingdings 2</vt:lpstr>
      <vt:lpstr>Wingdings 3</vt:lpstr>
      <vt:lpstr>Concourse</vt:lpstr>
      <vt:lpstr>think-cell Slide</vt:lpstr>
      <vt:lpstr>                   </vt:lpstr>
      <vt:lpstr> Context &amp; Agenda</vt:lpstr>
      <vt:lpstr>Electronic Communications Act</vt:lpstr>
      <vt:lpstr>Electronic Communications Act</vt:lpstr>
      <vt:lpstr>ICASA ACT </vt:lpstr>
      <vt:lpstr>Community Broadcasting Services Regulations </vt:lpstr>
      <vt:lpstr>CBS Regulations </vt:lpstr>
      <vt:lpstr>CBS Regulations </vt:lpstr>
      <vt:lpstr>CBS Regulations </vt:lpstr>
      <vt:lpstr>CBS Regulations </vt:lpstr>
      <vt:lpstr>CBS Regulations </vt:lpstr>
      <vt:lpstr>CBS Regulations </vt:lpstr>
      <vt:lpstr>CBS Regulations </vt:lpstr>
      <vt:lpstr>Digital Sound Broadcasting Services Regulations  </vt:lpstr>
      <vt:lpstr>DSB Regulations  </vt:lpstr>
      <vt:lpstr>DSB Regulations  </vt:lpstr>
      <vt:lpstr>Current ITP-R  </vt:lpstr>
      <vt:lpstr>Compliance Report  </vt:lpstr>
      <vt:lpstr>ICASA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YUSUF MIA</dc:creator>
  <cp:lastModifiedBy>NAB Admin</cp:lastModifiedBy>
  <cp:revision>499</cp:revision>
  <cp:lastPrinted>2020-03-10T08:53:48Z</cp:lastPrinted>
  <dcterms:created xsi:type="dcterms:W3CDTF">2013-05-14T12:16:35Z</dcterms:created>
  <dcterms:modified xsi:type="dcterms:W3CDTF">2022-06-15T11:32:35Z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ac1a253-da90-48fc-bc60-26d38ab8b20d_Enabled">
    <vt:lpwstr>true</vt:lpwstr>
  </property>
  <property fmtid="{D5CDD505-2E9C-101B-9397-08002B2CF9AE}" pid="3" name="MSIP_Label_3ac1a253-da90-48fc-bc60-26d38ab8b20d_SetDate">
    <vt:lpwstr>2020-03-11T08:21:24Z</vt:lpwstr>
  </property>
  <property fmtid="{D5CDD505-2E9C-101B-9397-08002B2CF9AE}" pid="4" name="MSIP_Label_3ac1a253-da90-48fc-bc60-26d38ab8b20d_Method">
    <vt:lpwstr>Standard</vt:lpwstr>
  </property>
  <property fmtid="{D5CDD505-2E9C-101B-9397-08002B2CF9AE}" pid="5" name="MSIP_Label_3ac1a253-da90-48fc-bc60-26d38ab8b20d_Name">
    <vt:lpwstr>Public</vt:lpwstr>
  </property>
  <property fmtid="{D5CDD505-2E9C-101B-9397-08002B2CF9AE}" pid="6" name="MSIP_Label_3ac1a253-da90-48fc-bc60-26d38ab8b20d_SiteId">
    <vt:lpwstr>01ea1ee8-0c15-4160-9922-f383f39a19be</vt:lpwstr>
  </property>
  <property fmtid="{D5CDD505-2E9C-101B-9397-08002B2CF9AE}" pid="7" name="MSIP_Label_3ac1a253-da90-48fc-bc60-26d38ab8b20d_ActionId">
    <vt:lpwstr>885998b4-70ba-46f3-86a6-000083fada7f</vt:lpwstr>
  </property>
  <property fmtid="{D5CDD505-2E9C-101B-9397-08002B2CF9AE}" pid="8" name="MSIP_Label_3ac1a253-da90-48fc-bc60-26d38ab8b20d_ContentBits">
    <vt:lpwstr>0</vt:lpwstr>
  </property>
  <property fmtid="{D5CDD505-2E9C-101B-9397-08002B2CF9AE}" pid="9" name="ContentTypeId">
    <vt:lpwstr>0x010100B8D6D3DF20F43147B59B9062B1F7373E</vt:lpwstr>
  </property>
</Properties>
</file>